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6" r:id="rId4"/>
    <p:sldId id="315" r:id="rId5"/>
    <p:sldId id="318" r:id="rId6"/>
    <p:sldId id="291" r:id="rId7"/>
    <p:sldId id="308" r:id="rId8"/>
    <p:sldId id="312" r:id="rId9"/>
    <p:sldId id="292" r:id="rId10"/>
    <p:sldId id="290" r:id="rId11"/>
    <p:sldId id="293" r:id="rId12"/>
    <p:sldId id="299" r:id="rId13"/>
    <p:sldId id="259" r:id="rId14"/>
    <p:sldId id="316" r:id="rId15"/>
    <p:sldId id="314" r:id="rId16"/>
    <p:sldId id="278" r:id="rId17"/>
    <p:sldId id="294" r:id="rId18"/>
    <p:sldId id="310" r:id="rId19"/>
    <p:sldId id="300" r:id="rId20"/>
    <p:sldId id="298" r:id="rId21"/>
    <p:sldId id="297" r:id="rId22"/>
    <p:sldId id="311" r:id="rId23"/>
    <p:sldId id="295" r:id="rId24"/>
    <p:sldId id="301" r:id="rId25"/>
    <p:sldId id="307" r:id="rId26"/>
    <p:sldId id="319" r:id="rId27"/>
    <p:sldId id="302" r:id="rId28"/>
    <p:sldId id="317" r:id="rId29"/>
    <p:sldId id="305" r:id="rId30"/>
    <p:sldId id="320" r:id="rId31"/>
    <p:sldId id="321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27B"/>
    <a:srgbClr val="CE93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0" autoAdjust="0"/>
    <p:restoredTop sz="60824" autoAdjust="0"/>
  </p:normalViewPr>
  <p:slideViewPr>
    <p:cSldViewPr>
      <p:cViewPr varScale="1">
        <p:scale>
          <a:sx n="68" d="100"/>
          <a:sy n="68" d="100"/>
        </p:scale>
        <p:origin x="-23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1D1E1-FCD4-45F0-89BB-A73A713D4C1D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E835-4501-431F-B12D-581667DA6AA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2695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646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0197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3572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6913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2589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59961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901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647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Levensontwerp</a:t>
            </a:r>
          </a:p>
          <a:p>
            <a:r>
              <a:rPr lang="nl-NL" dirty="0" smtClean="0"/>
              <a:t>Besef</a:t>
            </a:r>
            <a:r>
              <a:rPr lang="nl-NL" baseline="0" dirty="0" smtClean="0"/>
              <a:t> van eigen geschiedenis</a:t>
            </a:r>
          </a:p>
          <a:p>
            <a:r>
              <a:rPr lang="nl-NL" baseline="0" dirty="0" smtClean="0"/>
              <a:t>Gezamenlijke geschiedenis</a:t>
            </a:r>
          </a:p>
          <a:p>
            <a:r>
              <a:rPr lang="nl-NL" baseline="0" dirty="0" smtClean="0"/>
              <a:t>Meerdere identiteiten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3117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647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Levensontwerp</a:t>
            </a:r>
          </a:p>
          <a:p>
            <a:r>
              <a:rPr lang="nl-NL" dirty="0" smtClean="0"/>
              <a:t>Besef</a:t>
            </a:r>
            <a:r>
              <a:rPr lang="nl-NL" baseline="0" dirty="0" smtClean="0"/>
              <a:t> van eigen geschiedenis</a:t>
            </a:r>
          </a:p>
          <a:p>
            <a:r>
              <a:rPr lang="nl-NL" baseline="0" dirty="0" smtClean="0"/>
              <a:t>Gezamenlijke geschiedenis</a:t>
            </a:r>
          </a:p>
          <a:p>
            <a:r>
              <a:rPr lang="nl-NL" baseline="0" dirty="0" smtClean="0"/>
              <a:t>Meerdere identiteiten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337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6102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72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72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4517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6870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151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E835-4501-431F-B12D-581667DA6AA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0197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D282-1D46-4B45-87E9-A9B776F35F0C}" type="datetimeFigureOut">
              <a:rPr lang="nl-NL" smtClean="0"/>
              <a:pPr/>
              <a:t>19-1-2016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C327-005F-4D08-B0F4-9AAEA3AA24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apuchin%20monkey%20fairness%20experiment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onkey%20cooperation%20and%20fairness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Mens en Moraliteit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Gerard Numan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http://gerardnuman.nl/planning.html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24814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 2: Sociale Intelligentie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Verlengde ouderzorg, individuele binding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Empathie en medeleven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Kennisoverdracht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Wederkerigheid, eenzijdige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Alliantievorming, groepsleven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9506"/>
            <a:ext cx="9144000" cy="57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Verlengde ouderzorg, individuele binding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Empathie en medeleven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4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Kennisoverdracht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8" y="1124744"/>
            <a:ext cx="914612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Wederkerigheid, Eenzijdige rechtvaardigheid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Filmpje!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Allianties, Groepsleven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746" y="1268760"/>
            <a:ext cx="939474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 3: Gemeenschapszin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Tweezijdige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Gemeenschapszin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Verzoening, wraak, straf en vergeving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Cognitieve empathie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Arbitergedrag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Tweezijdige rechtvaardigheid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34076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hlinkClick r:id="rId2" action="ppaction://hlinkfile"/>
              </a:rPr>
              <a:t>Filmpje!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xmlns="" val="1569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Gemeenschapszin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4157"/>
            <a:ext cx="9144000" cy="57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efinities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Laag 1: </a:t>
            </a:r>
            <a:r>
              <a:rPr lang="nl-NL" dirty="0" err="1" smtClean="0"/>
              <a:t>Aangeslotenheid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Laag 2: Sociale intelligentie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Laag 3: Gemeenschapszin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Laag 4: de morele orde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Trans-humanisme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Verzoening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Cognitieve empathie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Arbitergedrag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7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 4: de morele orde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Symbolische verbeelding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Intentionele ordes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Identiteit en zelfbewustzijn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Narratieve identiteit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Koude en warme empathie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Kosmische Verantwoordelijkheid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Intentionele ordes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Identiteit en zelfbewustzijn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Narratieve identiteit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1"/>
            <a:ext cx="9144000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1876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922" y="1268761"/>
            <a:ext cx="28500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2573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268760"/>
            <a:ext cx="28083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0300" y="3429000"/>
            <a:ext cx="2933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en warme empathie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8747"/>
            <a:ext cx="9108504" cy="570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4427118" cy="30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96752"/>
            <a:ext cx="2124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Kosmische Verantwoordelijkheid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842" y="1124744"/>
            <a:ext cx="244415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1907704" y="2492896"/>
            <a:ext cx="583264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Als iedereen mijn broer is dan heb ik geen broer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Moraliteit, ethiek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Deugd, karakter</a:t>
            </a:r>
          </a:p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Gewoonte</a:t>
            </a:r>
          </a:p>
          <a:p>
            <a:pPr marL="514350" indent="-514350" hangingPunct="0">
              <a:buFont typeface="+mj-lt"/>
              <a:buAutoNum type="arabicPeriod"/>
            </a:pPr>
            <a:endParaRPr lang="nl-NL" dirty="0" smtClean="0"/>
          </a:p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Het “goede”</a:t>
            </a:r>
          </a:p>
          <a:p>
            <a:pPr marL="514350" indent="-514350" hangingPunct="0">
              <a:buFont typeface="+mj-lt"/>
              <a:buAutoNum type="arabicPeriod"/>
            </a:pPr>
            <a:endParaRPr lang="nl-NL" dirty="0" smtClean="0"/>
          </a:p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Hoger, bovenindividueel, belang</a:t>
            </a:r>
          </a:p>
          <a:p>
            <a:pPr marL="514350" indent="-514350" hangingPunct="0">
              <a:buFont typeface="+mj-lt"/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Schema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35696" y="1196752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Situatieduiding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923928" y="1196752"/>
            <a:ext cx="15121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Zorgrelaties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652120" y="1196752"/>
            <a:ext cx="1512168" cy="369332"/>
          </a:xfrm>
          <a:prstGeom prst="rect">
            <a:avLst/>
          </a:prstGeom>
          <a:solidFill>
            <a:srgbClr val="CE93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Samenleven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80312" y="1196752"/>
            <a:ext cx="1512168" cy="369332"/>
          </a:xfrm>
          <a:prstGeom prst="rect">
            <a:avLst/>
          </a:prstGeom>
          <a:solidFill>
            <a:srgbClr val="E1827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Dominantie</a:t>
            </a:r>
            <a:endParaRPr lang="nl-NL" dirty="0"/>
          </a:p>
        </p:txBody>
      </p:sp>
      <p:sp>
        <p:nvSpPr>
          <p:cNvPr id="8" name="PIJL-OMLAAG 7"/>
          <p:cNvSpPr/>
          <p:nvPr/>
        </p:nvSpPr>
        <p:spPr>
          <a:xfrm>
            <a:off x="2483768" y="1772816"/>
            <a:ext cx="504056" cy="4907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9" name="PIJL-OMLAAG 8"/>
          <p:cNvSpPr>
            <a:spLocks noChangeAspect="1"/>
          </p:cNvSpPr>
          <p:nvPr/>
        </p:nvSpPr>
        <p:spPr>
          <a:xfrm>
            <a:off x="4283968" y="1772816"/>
            <a:ext cx="504056" cy="49077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6084168" y="1772816"/>
            <a:ext cx="504056" cy="490776"/>
          </a:xfrm>
          <a:prstGeom prst="downArrow">
            <a:avLst/>
          </a:prstGeom>
          <a:solidFill>
            <a:srgbClr val="CE93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7884368" y="1772816"/>
            <a:ext cx="504056" cy="490776"/>
          </a:xfrm>
          <a:prstGeom prst="downArrow">
            <a:avLst/>
          </a:prstGeom>
          <a:solidFill>
            <a:srgbClr val="E1827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79512" y="2420888"/>
            <a:ext cx="158417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1: aan- geslotenheid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9512" y="3502749"/>
            <a:ext cx="158417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2: sociale intelligentie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79512" y="4510861"/>
            <a:ext cx="15841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3: </a:t>
            </a:r>
            <a:r>
              <a:rPr lang="nl-NL" dirty="0" err="1" smtClean="0"/>
              <a:t>gemeen-schapszin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51520" y="5589240"/>
            <a:ext cx="151216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4: morele orde</a:t>
            </a:r>
            <a:endParaRPr lang="nl-NL" dirty="0"/>
          </a:p>
        </p:txBody>
      </p:sp>
      <p:sp>
        <p:nvSpPr>
          <p:cNvPr id="16" name="Gekromde PIJL-OMHOOG 15"/>
          <p:cNvSpPr/>
          <p:nvPr/>
        </p:nvSpPr>
        <p:spPr>
          <a:xfrm>
            <a:off x="3491880" y="2924944"/>
            <a:ext cx="3888432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483768" y="4941168"/>
            <a:ext cx="62988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Taal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 rot="21133976">
            <a:off x="2770134" y="3678175"/>
            <a:ext cx="5844032" cy="372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Verbeelding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 rot="21166141">
            <a:off x="2483531" y="2791028"/>
            <a:ext cx="59046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Geheugen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 rot="548203">
            <a:off x="2548204" y="3240344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Behoefte opschorten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 rot="21108548">
            <a:off x="2985539" y="5410648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Schrift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 rot="21097559">
            <a:off x="2840817" y="6283526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Massa Media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 rot="627662">
            <a:off x="2612979" y="4097936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empathie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 rot="21277895">
            <a:off x="2704314" y="4492345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wederkerigheid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 rot="319943">
            <a:off x="2992854" y="5776931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Wetgeving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Trans-humanisme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Globalisering</a:t>
            </a:r>
          </a:p>
          <a:p>
            <a:r>
              <a:rPr lang="nl-NL" dirty="0" smtClean="0"/>
              <a:t>Begrip van andere morele wezens</a:t>
            </a:r>
          </a:p>
          <a:p>
            <a:r>
              <a:rPr lang="nl-NL" dirty="0" smtClean="0"/>
              <a:t>Massa media: </a:t>
            </a:r>
            <a:r>
              <a:rPr lang="nl-NL" dirty="0" err="1" smtClean="0"/>
              <a:t>tribalisering</a:t>
            </a:r>
            <a:r>
              <a:rPr lang="nl-NL" dirty="0" smtClean="0"/>
              <a:t>, </a:t>
            </a:r>
            <a:r>
              <a:rPr lang="nl-NL" dirty="0" err="1" smtClean="0"/>
              <a:t>ontremming</a:t>
            </a:r>
            <a:r>
              <a:rPr lang="nl-NL" dirty="0" smtClean="0"/>
              <a:t>, democratisering</a:t>
            </a:r>
          </a:p>
          <a:p>
            <a:endParaRPr lang="nl-NL" dirty="0" smtClean="0"/>
          </a:p>
          <a:p>
            <a:r>
              <a:rPr lang="nl-NL" dirty="0" smtClean="0"/>
              <a:t>“Oude” religie en ideologie: tribaal, eigen piramide</a:t>
            </a:r>
          </a:p>
          <a:p>
            <a:endParaRPr lang="nl-NL" dirty="0" smtClean="0"/>
          </a:p>
          <a:p>
            <a:r>
              <a:rPr lang="nl-NL" dirty="0" err="1" smtClean="0"/>
              <a:t>Trans-humanisme</a:t>
            </a:r>
            <a:r>
              <a:rPr lang="nl-NL" dirty="0" smtClean="0"/>
              <a:t>, lokaal eigenaarschap en intergalactisch buitenperspectief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Begrip van de inhoud en waarde van iets anders, een ander, haar gevoelens, belang en opvattingen. </a:t>
            </a:r>
          </a:p>
          <a:p>
            <a:pPr marL="514350" indent="-514350" hangingPunct="0">
              <a:buFont typeface="+mj-lt"/>
              <a:buAutoNum type="arabicPeriod"/>
            </a:pPr>
            <a:r>
              <a:rPr lang="nl-NL" dirty="0" smtClean="0"/>
              <a:t>In staat zijn </a:t>
            </a:r>
            <a:r>
              <a:rPr lang="nl-NL" dirty="0" smtClean="0"/>
              <a:t>om, eventueel tegen eigenbelang, eigen </a:t>
            </a:r>
            <a:r>
              <a:rPr lang="nl-NL" dirty="0" smtClean="0"/>
              <a:t>behoeften en angsten in, te kunnen kiezen voor het belang van een ander, het belang van de gemeenschap, een hoger doel of een hogere waarde.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Schema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35696" y="1196752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Situatieduiding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923928" y="1196752"/>
            <a:ext cx="15121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Zorg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652120" y="1196752"/>
            <a:ext cx="1512168" cy="369332"/>
          </a:xfrm>
          <a:prstGeom prst="rect">
            <a:avLst/>
          </a:prstGeom>
          <a:solidFill>
            <a:srgbClr val="CE93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Samenleven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80312" y="1196752"/>
            <a:ext cx="1512168" cy="369332"/>
          </a:xfrm>
          <a:prstGeom prst="rect">
            <a:avLst/>
          </a:prstGeom>
          <a:solidFill>
            <a:srgbClr val="E1827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Dominantie</a:t>
            </a:r>
            <a:endParaRPr lang="nl-NL" dirty="0"/>
          </a:p>
        </p:txBody>
      </p:sp>
      <p:sp>
        <p:nvSpPr>
          <p:cNvPr id="8" name="PIJL-OMLAAG 7"/>
          <p:cNvSpPr/>
          <p:nvPr/>
        </p:nvSpPr>
        <p:spPr>
          <a:xfrm>
            <a:off x="2483768" y="1772816"/>
            <a:ext cx="504056" cy="4907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9" name="PIJL-OMLAAG 8"/>
          <p:cNvSpPr>
            <a:spLocks noChangeAspect="1"/>
          </p:cNvSpPr>
          <p:nvPr/>
        </p:nvSpPr>
        <p:spPr>
          <a:xfrm>
            <a:off x="4283968" y="1772816"/>
            <a:ext cx="504056" cy="49077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6084168" y="1772816"/>
            <a:ext cx="504056" cy="490776"/>
          </a:xfrm>
          <a:prstGeom prst="downArrow">
            <a:avLst/>
          </a:prstGeom>
          <a:solidFill>
            <a:srgbClr val="CE93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1" name="PIJL-OMLAAG 10"/>
          <p:cNvSpPr/>
          <p:nvPr/>
        </p:nvSpPr>
        <p:spPr>
          <a:xfrm>
            <a:off x="7884368" y="1772816"/>
            <a:ext cx="504056" cy="490776"/>
          </a:xfrm>
          <a:prstGeom prst="downArrow">
            <a:avLst/>
          </a:prstGeom>
          <a:solidFill>
            <a:srgbClr val="E1827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79512" y="2420888"/>
            <a:ext cx="158417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1: aan- geslotenheid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9512" y="3502749"/>
            <a:ext cx="158417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2: sociale intelligentie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79512" y="4510861"/>
            <a:ext cx="15841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3: </a:t>
            </a:r>
            <a:r>
              <a:rPr lang="nl-NL" dirty="0" err="1" smtClean="0"/>
              <a:t>gemeen-schapszin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51520" y="5589240"/>
            <a:ext cx="151216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4: morele orde</a:t>
            </a:r>
            <a:endParaRPr lang="nl-NL" dirty="0"/>
          </a:p>
        </p:txBody>
      </p:sp>
      <p:sp>
        <p:nvSpPr>
          <p:cNvPr id="16" name="Gekromde PIJL-OMHOOG 15"/>
          <p:cNvSpPr/>
          <p:nvPr/>
        </p:nvSpPr>
        <p:spPr>
          <a:xfrm>
            <a:off x="3491880" y="2924944"/>
            <a:ext cx="3888432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483768" y="4941168"/>
            <a:ext cx="629880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Taal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 rot="21133976">
            <a:off x="2770134" y="3678175"/>
            <a:ext cx="5844032" cy="372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Verbeelding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 rot="21166141">
            <a:off x="2483531" y="2791028"/>
            <a:ext cx="59046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Geheugen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 rot="548203">
            <a:off x="2548204" y="3240344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Behoefte opschorten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 rot="21108548">
            <a:off x="2985539" y="5410648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Schrift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 rot="21097559">
            <a:off x="2840817" y="6283526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Massa Media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 rot="627662">
            <a:off x="2612979" y="4097936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empathie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 rot="21277895">
            <a:off x="2704314" y="4492345"/>
            <a:ext cx="58159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wederkerigheid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 rot="319943">
            <a:off x="2992854" y="5776931"/>
            <a:ext cx="56061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Wetgeving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 1: </a:t>
            </a:r>
            <a:r>
              <a:rPr lang="nl-NL" dirty="0" err="1" smtClean="0"/>
              <a:t>Aangeslotenheid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Ouderzorg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Situatieduiding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Emotionele aanstekelijkheid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Samenwerking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75794"/>
            <a:ext cx="9144000" cy="5743795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879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Situatieduiding</a:t>
            </a:r>
            <a:endParaRPr lang="nl-N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6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Emotionele aanstekelijkheid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363</Words>
  <Application>Microsoft Office PowerPoint</Application>
  <PresentationFormat>Diavoorstelling (4:3)</PresentationFormat>
  <Paragraphs>140</Paragraphs>
  <Slides>31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Office-thema</vt:lpstr>
      <vt:lpstr>Mens en Moraliteit</vt:lpstr>
      <vt:lpstr>Agenda</vt:lpstr>
      <vt:lpstr>Moraliteit, ethiek</vt:lpstr>
      <vt:lpstr>Moraliteit</vt:lpstr>
      <vt:lpstr>Schema</vt:lpstr>
      <vt:lpstr>Laag 1: Aangeslotenheid</vt:lpstr>
      <vt:lpstr>Ouderzorg</vt:lpstr>
      <vt:lpstr>Situatieduiding</vt:lpstr>
      <vt:lpstr>Emotionele aanstekelijkheid</vt:lpstr>
      <vt:lpstr>Samenwerken</vt:lpstr>
      <vt:lpstr>Laag 2: Sociale Intelligentie</vt:lpstr>
      <vt:lpstr>Verlengde ouderzorg, individuele binding</vt:lpstr>
      <vt:lpstr>Empathie en medeleven</vt:lpstr>
      <vt:lpstr>Kennisoverdracht</vt:lpstr>
      <vt:lpstr>Wederkerigheid, Eenzijdige rechtvaardigheid</vt:lpstr>
      <vt:lpstr>Allianties, Groepsleven</vt:lpstr>
      <vt:lpstr>Laag 3: Gemeenschapszin</vt:lpstr>
      <vt:lpstr>Tweezijdige rechtvaardigheid</vt:lpstr>
      <vt:lpstr>Gemeenschapszin</vt:lpstr>
      <vt:lpstr>Verzoening</vt:lpstr>
      <vt:lpstr>Cognitieve empathie</vt:lpstr>
      <vt:lpstr>Arbitergedrag</vt:lpstr>
      <vt:lpstr>Laag 4: de morele orde</vt:lpstr>
      <vt:lpstr>Dia 24</vt:lpstr>
      <vt:lpstr>Intentionele ordes</vt:lpstr>
      <vt:lpstr>Identiteit en zelfbewustzijn</vt:lpstr>
      <vt:lpstr>Narratieve identiteit</vt:lpstr>
      <vt:lpstr>Koude en warme empathie</vt:lpstr>
      <vt:lpstr>Kosmische Verantwoordelijkheid</vt:lpstr>
      <vt:lpstr>Schema</vt:lpstr>
      <vt:lpstr>Trans-humanisme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gerard</dc:creator>
  <cp:lastModifiedBy>gerard</cp:lastModifiedBy>
  <cp:revision>174</cp:revision>
  <dcterms:created xsi:type="dcterms:W3CDTF">2013-10-23T19:05:02Z</dcterms:created>
  <dcterms:modified xsi:type="dcterms:W3CDTF">2016-01-20T09:24:41Z</dcterms:modified>
</cp:coreProperties>
</file>