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60" r:id="rId3"/>
    <p:sldId id="274" r:id="rId4"/>
    <p:sldId id="263" r:id="rId5"/>
    <p:sldId id="259" r:id="rId6"/>
    <p:sldId id="273" r:id="rId7"/>
    <p:sldId id="275" r:id="rId8"/>
    <p:sldId id="269" r:id="rId9"/>
    <p:sldId id="261" r:id="rId10"/>
    <p:sldId id="264" r:id="rId11"/>
    <p:sldId id="267" r:id="rId12"/>
    <p:sldId id="268" r:id="rId13"/>
    <p:sldId id="266" r:id="rId14"/>
    <p:sldId id="265" r:id="rId15"/>
    <p:sldId id="272" r:id="rId16"/>
    <p:sldId id="26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58435" autoAdjust="0"/>
  </p:normalViewPr>
  <p:slideViewPr>
    <p:cSldViewPr snapToGrid="0">
      <p:cViewPr varScale="1">
        <p:scale>
          <a:sx n="39" d="100"/>
          <a:sy n="39" d="100"/>
        </p:scale>
        <p:origin x="928" y="28"/>
      </p:cViewPr>
      <p:guideLst/>
    </p:cSldViewPr>
  </p:slideViewPr>
  <p:notesTextViewPr>
    <p:cViewPr>
      <p:scale>
        <a:sx n="1" d="1"/>
        <a:sy n="1" d="1"/>
      </p:scale>
      <p:origin x="0" y="0"/>
    </p:cViewPr>
  </p:notesTextViewPr>
  <p:sorterViewPr>
    <p:cViewPr>
      <p:scale>
        <a:sx n="100" d="100"/>
        <a:sy n="100" d="100"/>
      </p:scale>
      <p:origin x="0" y="-13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D9485-E1BC-4127-8646-E68A4357F87D}" type="datetimeFigureOut">
              <a:rPr lang="nl-NL" smtClean="0"/>
              <a:t>10-2-2020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667FA-9DB3-4B85-B2BA-6781970F117C}" type="slidenum">
              <a:rPr lang="nl-NL" smtClean="0"/>
              <a:t>‹nr.›</a:t>
            </a:fld>
            <a:endParaRPr lang="nl-NL"/>
          </a:p>
        </p:txBody>
      </p:sp>
    </p:spTree>
    <p:extLst>
      <p:ext uri="{BB962C8B-B14F-4D97-AF65-F5344CB8AC3E}">
        <p14:creationId xmlns:p14="http://schemas.microsoft.com/office/powerpoint/2010/main" val="4059083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Iets</a:t>
            </a:r>
            <a:r>
              <a:rPr lang="en-US" dirty="0"/>
              <a:t> </a:t>
            </a:r>
            <a:r>
              <a:rPr lang="en-US" dirty="0" err="1"/>
              <a:t>anders</a:t>
            </a:r>
            <a:r>
              <a:rPr lang="en-US" dirty="0"/>
              <a:t> dan je in </a:t>
            </a:r>
            <a:r>
              <a:rPr lang="en-US" dirty="0" err="1"/>
              <a:t>eerste</a:t>
            </a:r>
            <a:r>
              <a:rPr lang="en-US" dirty="0"/>
              <a:t> </a:t>
            </a:r>
            <a:r>
              <a:rPr lang="en-US" dirty="0" err="1"/>
              <a:t>instantie</a:t>
            </a:r>
            <a:r>
              <a:rPr lang="en-US" dirty="0"/>
              <a:t> </a:t>
            </a:r>
            <a:r>
              <a:rPr lang="en-US" dirty="0" err="1"/>
              <a:t>zou</a:t>
            </a:r>
            <a:r>
              <a:rPr lang="en-US" dirty="0"/>
              <a:t> </a:t>
            </a:r>
            <a:r>
              <a:rPr lang="en-US" dirty="0" err="1"/>
              <a:t>verwachten</a:t>
            </a:r>
            <a:r>
              <a:rPr lang="en-US" dirty="0"/>
              <a:t>. </a:t>
            </a:r>
            <a:r>
              <a:rPr lang="en-US" dirty="0" err="1"/>
              <a:t>Waarmee</a:t>
            </a:r>
            <a:r>
              <a:rPr lang="en-US" dirty="0"/>
              <a:t> je </a:t>
            </a:r>
            <a:r>
              <a:rPr lang="en-US" dirty="0" err="1"/>
              <a:t>iets</a:t>
            </a:r>
            <a:r>
              <a:rPr lang="en-US" dirty="0"/>
              <a:t> </a:t>
            </a:r>
            <a:r>
              <a:rPr lang="en-US" dirty="0" err="1"/>
              <a:t>nieuws</a:t>
            </a:r>
            <a:r>
              <a:rPr lang="en-US" dirty="0"/>
              <a:t> </a:t>
            </a:r>
            <a:r>
              <a:rPr lang="en-US" dirty="0" err="1"/>
              <a:t>zegt</a:t>
            </a:r>
            <a:r>
              <a:rPr lang="en-US" dirty="0"/>
              <a:t>, </a:t>
            </a:r>
            <a:r>
              <a:rPr lang="en-US" dirty="0" err="1"/>
              <a:t>een</a:t>
            </a:r>
            <a:r>
              <a:rPr lang="en-US" dirty="0"/>
              <a:t> </a:t>
            </a:r>
            <a:r>
              <a:rPr lang="en-US" dirty="0" err="1"/>
              <a:t>ander</a:t>
            </a:r>
            <a:r>
              <a:rPr lang="en-US" dirty="0"/>
              <a:t> </a:t>
            </a:r>
            <a:r>
              <a:rPr lang="en-US" dirty="0" err="1"/>
              <a:t>perspectief</a:t>
            </a:r>
            <a:r>
              <a:rPr lang="en-US" dirty="0"/>
              <a:t> op de </a:t>
            </a:r>
            <a:r>
              <a:rPr lang="en-US" dirty="0" err="1"/>
              <a:t>zaak</a:t>
            </a:r>
            <a:r>
              <a:rPr lang="en-US" dirty="0"/>
              <a:t> </a:t>
            </a:r>
            <a:r>
              <a:rPr lang="en-US" dirty="0" err="1"/>
              <a:t>laat</a:t>
            </a:r>
            <a:r>
              <a:rPr lang="en-US" dirty="0"/>
              <a:t> </a:t>
            </a:r>
            <a:r>
              <a:rPr lang="en-US" dirty="0" err="1"/>
              <a:t>zien</a:t>
            </a:r>
            <a:r>
              <a:rPr lang="en-US" dirty="0"/>
              <a:t>.</a:t>
            </a:r>
          </a:p>
          <a:p>
            <a:endParaRPr lang="en-US" dirty="0"/>
          </a:p>
          <a:p>
            <a:endParaRPr lang="en-US" dirty="0"/>
          </a:p>
          <a:p>
            <a:r>
              <a:rPr lang="nl-NL" dirty="0"/>
              <a:t>Subject: dat wat denkt, wat de situatie ondergaat, wat actief is in een intentionele handeling. Ook: de persoon waar naar wordt gerefereerd. Het gelijkblijvende in sociale verkeer. Drager van verantwoordelijkheid, aansprakelijkheid. “Ik”-emotie: waarin ik reageer op hoe ik zelf ben of wordt gezien. Schaamte, wroeging, trots.</a:t>
            </a:r>
          </a:p>
          <a:p>
            <a:endParaRPr lang="nl-NL" dirty="0"/>
          </a:p>
          <a:p>
            <a:r>
              <a:rPr lang="nl-NL" dirty="0"/>
              <a:t>Ironie: subject dat een meta-positie inneemt t.o.v. eigen perspectief, die van anderen, situatie waar het “slachtoffer van is”, door te spelen met ambiguïteit een nieuwe positie, nieuwe subjectiviteit gecreëerd. In ironie wordt de dialectiek van het subject gereflecteerd: dat het afhankelijk, toevallig is en dat het een moment is in een constructief proces.</a:t>
            </a:r>
          </a:p>
          <a:p>
            <a:endParaRPr lang="nl-NL" dirty="0"/>
          </a:p>
          <a:p>
            <a:r>
              <a:rPr lang="nl-NL" dirty="0"/>
              <a:t>Betekenissen, verbanden: bevriezen de subjectiviteit. Subject wordt objectief, niet meer als subject maar verliest zijn subjectiviteit</a:t>
            </a:r>
          </a:p>
          <a:p>
            <a:endParaRPr lang="nl-NL" dirty="0"/>
          </a:p>
          <a:p>
            <a:r>
              <a:rPr lang="nl-NL" dirty="0"/>
              <a:t>Ironie: nieuw perspectief (wat je vooral ook laat zien) ten opzichte van:</a:t>
            </a:r>
          </a:p>
          <a:p>
            <a:r>
              <a:rPr lang="nl-NL" dirty="0"/>
              <a:t>-Jezelf</a:t>
            </a:r>
          </a:p>
          <a:p>
            <a:r>
              <a:rPr lang="nl-NL" dirty="0"/>
              <a:t>-Je perspectief</a:t>
            </a:r>
          </a:p>
          <a:p>
            <a:r>
              <a:rPr lang="nl-NL" dirty="0"/>
              <a:t>-Je mening</a:t>
            </a:r>
          </a:p>
          <a:p>
            <a:r>
              <a:rPr lang="nl-NL" dirty="0"/>
              <a:t>-De ander</a:t>
            </a:r>
          </a:p>
          <a:p>
            <a:r>
              <a:rPr lang="nl-NL" dirty="0"/>
              <a:t>-Mening van de ander</a:t>
            </a:r>
          </a:p>
          <a:p>
            <a:r>
              <a:rPr lang="nl-NL" dirty="0"/>
              <a:t>De ander uitnodigen om dit zelfde uit te voeren</a:t>
            </a:r>
          </a:p>
          <a:p>
            <a:r>
              <a:rPr lang="nl-NL" dirty="0"/>
              <a:t>Heeft zichzelf en jouw gerelativeerd zien worden</a:t>
            </a:r>
          </a:p>
          <a:p>
            <a:endParaRPr lang="nl-NL" dirty="0"/>
          </a:p>
          <a:p>
            <a:pPr marL="228600" indent="-228600">
              <a:buAutoNum type="arabicPeriod"/>
            </a:pPr>
            <a:endParaRPr lang="nl-NL" dirty="0"/>
          </a:p>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fld id="{1A4667FA-9DB3-4B85-B2BA-6781970F117C}" type="slidenum">
              <a:rPr lang="nl-NL" smtClean="0"/>
              <a:t>1</a:t>
            </a:fld>
            <a:endParaRPr lang="nl-NL"/>
          </a:p>
        </p:txBody>
      </p:sp>
    </p:spTree>
    <p:extLst>
      <p:ext uri="{BB962C8B-B14F-4D97-AF65-F5344CB8AC3E}">
        <p14:creationId xmlns:p14="http://schemas.microsoft.com/office/powerpoint/2010/main" val="798084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Socrates: onwetendheid, doen alsof</a:t>
            </a:r>
          </a:p>
          <a:p>
            <a:r>
              <a:rPr lang="nl-NL" dirty="0"/>
              <a:t>Plato: zelfrelativering, kijken naar kijken, begrip van perspectieven, hoe vertel ik het de anderen?</a:t>
            </a:r>
          </a:p>
          <a:p>
            <a:r>
              <a:rPr lang="nl-NL" dirty="0"/>
              <a:t>Nietzsche: hyperbool, perspectivisme. Alles is interpretatie, beschrijvingen </a:t>
            </a:r>
            <a:r>
              <a:rPr lang="nl-NL" dirty="0" err="1"/>
              <a:t>ipv</a:t>
            </a:r>
            <a:r>
              <a:rPr lang="nl-NL" dirty="0"/>
              <a:t> verklaringen</a:t>
            </a:r>
          </a:p>
          <a:p>
            <a:r>
              <a:rPr lang="nl-NL" dirty="0"/>
              <a:t>Proust: zelfspot, zelfondermijning, herbeschrijving</a:t>
            </a:r>
          </a:p>
          <a:p>
            <a:r>
              <a:rPr lang="nl-NL" dirty="0"/>
              <a:t>Hegel: geschiedenis ondermijnt en herschept zichzelf steeds</a:t>
            </a:r>
          </a:p>
          <a:p>
            <a:r>
              <a:rPr lang="nl-NL" dirty="0"/>
              <a:t>Heidegger/ Derrida: Zijn wordt als ding voorgesteld, maar is Niets. Deconstructie, </a:t>
            </a:r>
            <a:r>
              <a:rPr lang="nl-NL" dirty="0" err="1"/>
              <a:t>ironisering</a:t>
            </a:r>
            <a:r>
              <a:rPr lang="nl-NL" dirty="0"/>
              <a:t> van de geschiedenis om mens te bevrijden (ook van zichzelf)</a:t>
            </a:r>
          </a:p>
          <a:p>
            <a:r>
              <a:rPr lang="nl-NL" dirty="0"/>
              <a:t>Rorty: wereld heeft geen structuur, taal legt structuur op aan wereld, taal is een handeling, afhankelijk van doelen</a:t>
            </a:r>
          </a:p>
          <a:p>
            <a:r>
              <a:rPr lang="nl-NL" dirty="0"/>
              <a:t>Ironie: uitdrukking van besef van constructieve en intentionele kracht van taal. De wekelijkheid heeft geen structuur, taal projecteert zijn structuur op de </a:t>
            </a:r>
            <a:r>
              <a:rPr lang="nl-NL"/>
              <a:t>werkelijkheid. </a:t>
            </a:r>
          </a:p>
          <a:p>
            <a:r>
              <a:rPr lang="nl-NL"/>
              <a:t>In </a:t>
            </a:r>
            <a:r>
              <a:rPr lang="nl-NL" dirty="0"/>
              <a:t>ironie plaats ik de verschillende taalspelen naast elkaar, vermijd ik geweld tussen taalspelen/ vocabulaires. </a:t>
            </a:r>
          </a:p>
        </p:txBody>
      </p:sp>
      <p:sp>
        <p:nvSpPr>
          <p:cNvPr id="4" name="Tijdelijke aanduiding voor dianummer 3"/>
          <p:cNvSpPr>
            <a:spLocks noGrp="1"/>
          </p:cNvSpPr>
          <p:nvPr>
            <p:ph type="sldNum" sz="quarter" idx="5"/>
          </p:nvPr>
        </p:nvSpPr>
        <p:spPr/>
        <p:txBody>
          <a:bodyPr/>
          <a:lstStyle/>
          <a:p>
            <a:fld id="{1A4667FA-9DB3-4B85-B2BA-6781970F117C}" type="slidenum">
              <a:rPr lang="nl-NL" smtClean="0"/>
              <a:t>10</a:t>
            </a:fld>
            <a:endParaRPr lang="nl-NL"/>
          </a:p>
        </p:txBody>
      </p:sp>
    </p:spTree>
    <p:extLst>
      <p:ext uri="{BB962C8B-B14F-4D97-AF65-F5344CB8AC3E}">
        <p14:creationId xmlns:p14="http://schemas.microsoft.com/office/powerpoint/2010/main" val="630391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A4667FA-9DB3-4B85-B2BA-6781970F117C}" type="slidenum">
              <a:rPr lang="nl-NL" smtClean="0"/>
              <a:t>11</a:t>
            </a:fld>
            <a:endParaRPr lang="nl-NL"/>
          </a:p>
        </p:txBody>
      </p:sp>
    </p:spTree>
    <p:extLst>
      <p:ext uri="{BB962C8B-B14F-4D97-AF65-F5344CB8AC3E}">
        <p14:creationId xmlns:p14="http://schemas.microsoft.com/office/powerpoint/2010/main" val="1000117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beheerst de communicatie niet: je staat in een samenhang, die jouw dicteert</a:t>
            </a:r>
          </a:p>
          <a:p>
            <a:r>
              <a:rPr lang="nl-NL" dirty="0"/>
              <a:t>Je zegt meer dan je wilt </a:t>
            </a:r>
          </a:p>
          <a:p>
            <a:r>
              <a:rPr lang="nl-NL" dirty="0"/>
              <a:t>Je zegt minder dan je wilt</a:t>
            </a:r>
          </a:p>
          <a:p>
            <a:r>
              <a:rPr lang="nl-NL" dirty="0"/>
              <a:t>Je moet het pakketje niet uitpakken maar zorgvuldig plaatsen in de samenhang waar het uit voort komt</a:t>
            </a:r>
          </a:p>
          <a:p>
            <a:r>
              <a:rPr lang="nl-NL" dirty="0" err="1"/>
              <a:t>Interpeteren</a:t>
            </a:r>
            <a:r>
              <a:rPr lang="nl-NL" dirty="0"/>
              <a:t>: Hermeneutische cirkel: je kunt de uiting pas zien vanuit een context en de context pas begrijpen vanuit uitingen</a:t>
            </a:r>
          </a:p>
        </p:txBody>
      </p:sp>
      <p:sp>
        <p:nvSpPr>
          <p:cNvPr id="4" name="Tijdelijke aanduiding voor dianummer 3"/>
          <p:cNvSpPr>
            <a:spLocks noGrp="1"/>
          </p:cNvSpPr>
          <p:nvPr>
            <p:ph type="sldNum" sz="quarter" idx="5"/>
          </p:nvPr>
        </p:nvSpPr>
        <p:spPr/>
        <p:txBody>
          <a:bodyPr/>
          <a:lstStyle/>
          <a:p>
            <a:fld id="{1A4667FA-9DB3-4B85-B2BA-6781970F117C}" type="slidenum">
              <a:rPr lang="nl-NL" smtClean="0"/>
              <a:t>12</a:t>
            </a:fld>
            <a:endParaRPr lang="nl-NL"/>
          </a:p>
        </p:txBody>
      </p:sp>
    </p:spTree>
    <p:extLst>
      <p:ext uri="{BB962C8B-B14F-4D97-AF65-F5344CB8AC3E}">
        <p14:creationId xmlns:p14="http://schemas.microsoft.com/office/powerpoint/2010/main" val="1104869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gebeurt er als je dit niet ziet van elkaar en je eigen positie als “waar” of “het beste” of “beter” ziet?</a:t>
            </a:r>
            <a:br>
              <a:rPr lang="nl-NL" dirty="0"/>
            </a:br>
            <a:endParaRPr lang="nl-NL" dirty="0"/>
          </a:p>
        </p:txBody>
      </p:sp>
      <p:sp>
        <p:nvSpPr>
          <p:cNvPr id="4" name="Tijdelijke aanduiding voor dianummer 3"/>
          <p:cNvSpPr>
            <a:spLocks noGrp="1"/>
          </p:cNvSpPr>
          <p:nvPr>
            <p:ph type="sldNum" sz="quarter" idx="5"/>
          </p:nvPr>
        </p:nvSpPr>
        <p:spPr/>
        <p:txBody>
          <a:bodyPr/>
          <a:lstStyle/>
          <a:p>
            <a:fld id="{1A4667FA-9DB3-4B85-B2BA-6781970F117C}" type="slidenum">
              <a:rPr lang="nl-NL" smtClean="0"/>
              <a:t>13</a:t>
            </a:fld>
            <a:endParaRPr lang="nl-NL"/>
          </a:p>
        </p:txBody>
      </p:sp>
    </p:spTree>
    <p:extLst>
      <p:ext uri="{BB962C8B-B14F-4D97-AF65-F5344CB8AC3E}">
        <p14:creationId xmlns:p14="http://schemas.microsoft.com/office/powerpoint/2010/main" val="3392216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Font typeface="+mj-lt"/>
              <a:buNone/>
            </a:pPr>
            <a:r>
              <a:rPr lang="nl-NL" sz="2800" dirty="0"/>
              <a:t>0. Welwillendheid: er vanuit gaan dat de ander het goed bedoelt, oprecht meent vanuit zijn eigen leefwereld goede redenen te hebben voor wat hij zegt en doet. Als je dat niet doet….</a:t>
            </a:r>
          </a:p>
          <a:p>
            <a:pPr marL="971550" lvl="1" indent="-514350">
              <a:buFont typeface="+mj-lt"/>
              <a:buAutoNum type="arabicPeriod"/>
            </a:pPr>
            <a:r>
              <a:rPr lang="nl-NL" sz="2800" dirty="0"/>
              <a:t>Ontmoeten: erkennen, spelregels vaststellen, laten zien dat je welwillend bent, uitnodigen</a:t>
            </a:r>
          </a:p>
          <a:p>
            <a:pPr marL="971550" lvl="1" indent="-514350">
              <a:buFont typeface="+mj-lt"/>
              <a:buAutoNum type="arabicPeriod"/>
            </a:pPr>
            <a:r>
              <a:rPr lang="nl-NL" sz="2800" dirty="0"/>
              <a:t>Nieuwsgierigheid: verkennen van de positie van de ander. Afstand nemen van je eigen positie, zorg voor de wereld van de ander</a:t>
            </a:r>
          </a:p>
          <a:p>
            <a:pPr marL="971550" lvl="1" indent="-514350">
              <a:buFont typeface="+mj-lt"/>
              <a:buAutoNum type="arabicPeriod"/>
            </a:pPr>
            <a:r>
              <a:rPr lang="nl-NL" sz="2800" dirty="0"/>
              <a:t>Vervreemding: laten zien dat je in staat je eigen positie op het spel te zetten. (delen van) de andere positie serieus overwegen</a:t>
            </a:r>
          </a:p>
          <a:p>
            <a:pPr marL="971550" lvl="1" indent="-514350">
              <a:buFont typeface="+mj-lt"/>
              <a:buAutoNum type="arabicPeriod"/>
            </a:pPr>
            <a:r>
              <a:rPr lang="nl-NL" sz="2800" dirty="0"/>
              <a:t>Toe-eigening: je eigen positie weer terug in brengen, laten zien wat iets voor je betekent. Vanuit de positie van de ander zelfspot aandragen, contingentie aandragen</a:t>
            </a:r>
          </a:p>
          <a:p>
            <a:pPr marL="971550" lvl="1" indent="-514350">
              <a:buFont typeface="+mj-lt"/>
              <a:buAutoNum type="arabicPeriod"/>
            </a:pPr>
            <a:r>
              <a:rPr lang="nl-NL" sz="2800" dirty="0"/>
              <a:t>Gedeelde werkelijkheid</a:t>
            </a:r>
          </a:p>
          <a:p>
            <a:pPr marL="971550" lvl="1" indent="-514350">
              <a:buFont typeface="+mj-lt"/>
              <a:buAutoNum type="arabicPeriod"/>
            </a:pPr>
            <a:r>
              <a:rPr lang="nl-NL" sz="2800" dirty="0"/>
              <a:t>Gezamenlijke betekenissen: niet per se dezelfde mening aanhangen maar wel weten wat de ander denkt en dat vanuit de ander begrijpen</a:t>
            </a:r>
          </a:p>
          <a:p>
            <a:endParaRPr lang="nl-NL" dirty="0"/>
          </a:p>
        </p:txBody>
      </p:sp>
      <p:sp>
        <p:nvSpPr>
          <p:cNvPr id="4" name="Tijdelijke aanduiding voor dianummer 3"/>
          <p:cNvSpPr>
            <a:spLocks noGrp="1"/>
          </p:cNvSpPr>
          <p:nvPr>
            <p:ph type="sldNum" sz="quarter" idx="5"/>
          </p:nvPr>
        </p:nvSpPr>
        <p:spPr/>
        <p:txBody>
          <a:bodyPr/>
          <a:lstStyle/>
          <a:p>
            <a:fld id="{1A4667FA-9DB3-4B85-B2BA-6781970F117C}" type="slidenum">
              <a:rPr lang="nl-NL" smtClean="0"/>
              <a:t>14</a:t>
            </a:fld>
            <a:endParaRPr lang="nl-NL"/>
          </a:p>
        </p:txBody>
      </p:sp>
    </p:spTree>
    <p:extLst>
      <p:ext uri="{BB962C8B-B14F-4D97-AF65-F5344CB8AC3E}">
        <p14:creationId xmlns:p14="http://schemas.microsoft.com/office/powerpoint/2010/main" val="4001286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Font typeface="+mj-lt"/>
              <a:buNone/>
            </a:pPr>
            <a:r>
              <a:rPr lang="nl-NL" sz="2800" dirty="0"/>
              <a:t>0. Welwillendheid: grondhouding is dat de ander ten minste vanuit zijn eigen wereld goede bedoelingen heeft en goede gronden meent te hebben voor wat hij zegt en doet. Basisbegrip dat de ander net zo kwetsbaar is als jij</a:t>
            </a:r>
          </a:p>
          <a:p>
            <a:pPr marL="971550" lvl="1" indent="-514350">
              <a:buFont typeface="+mj-lt"/>
              <a:buAutoNum type="arabicPeriod"/>
            </a:pPr>
            <a:r>
              <a:rPr lang="nl-NL" sz="2800" dirty="0"/>
              <a:t>Ontmoeten: met gepaste ironie de sfeer vervluchtigen, zelfspot, uitnodigen tot zelfspot: verhogen van wederkerige welwillendheid, niet superieur binnenkomen</a:t>
            </a:r>
          </a:p>
          <a:p>
            <a:pPr marL="971550" lvl="1" indent="-514350">
              <a:buFont typeface="+mj-lt"/>
              <a:buAutoNum type="arabicPeriod"/>
            </a:pPr>
            <a:r>
              <a:rPr lang="nl-NL" sz="2800" dirty="0"/>
              <a:t>Nieuwsgierigheid: zelfspot, innemen van de positie van de ander, een derde alternatief inbrengen</a:t>
            </a:r>
          </a:p>
          <a:p>
            <a:pPr marL="971550" lvl="1" indent="-514350">
              <a:buFont typeface="+mj-lt"/>
              <a:buAutoNum type="arabicPeriod"/>
            </a:pPr>
            <a:r>
              <a:rPr lang="nl-NL" sz="2800" dirty="0"/>
              <a:t>Vervreemding: afstand van je eigen positie, zelfloosheid, zorg voor de ander</a:t>
            </a:r>
          </a:p>
          <a:p>
            <a:pPr marL="971550" lvl="1" indent="-514350">
              <a:buFont typeface="+mj-lt"/>
              <a:buAutoNum type="arabicPeriod"/>
            </a:pPr>
            <a:r>
              <a:rPr lang="nl-NL" sz="2800" dirty="0"/>
              <a:t>Toe-eigening: integreren in je eigen verhaal, je eigen verhaal inbrengen, eigen behoefte</a:t>
            </a:r>
          </a:p>
          <a:p>
            <a:pPr marL="971550" lvl="1" indent="-514350">
              <a:buFont typeface="+mj-lt"/>
              <a:buAutoNum type="arabicPeriod"/>
            </a:pPr>
            <a:r>
              <a:rPr lang="nl-NL" sz="2800" dirty="0"/>
              <a:t>Gedeelde werkelijkheid: een nieuwe integrale positie formuleren, gezamenlijke positie als de ironische positie, ten minste het ironische perspectief (delen van het perspectief)</a:t>
            </a:r>
          </a:p>
          <a:p>
            <a:pPr marL="971550" lvl="1" indent="-514350">
              <a:buFont typeface="+mj-lt"/>
              <a:buAutoNum type="arabicPeriod"/>
            </a:pPr>
            <a:r>
              <a:rPr lang="nl-NL" sz="2800" dirty="0"/>
              <a:t>Gezamenlijke betekenissen</a:t>
            </a:r>
          </a:p>
          <a:p>
            <a:endParaRPr lang="nl-NL" dirty="0"/>
          </a:p>
        </p:txBody>
      </p:sp>
      <p:sp>
        <p:nvSpPr>
          <p:cNvPr id="4" name="Tijdelijke aanduiding voor dianummer 3"/>
          <p:cNvSpPr>
            <a:spLocks noGrp="1"/>
          </p:cNvSpPr>
          <p:nvPr>
            <p:ph type="sldNum" sz="quarter" idx="5"/>
          </p:nvPr>
        </p:nvSpPr>
        <p:spPr/>
        <p:txBody>
          <a:bodyPr/>
          <a:lstStyle/>
          <a:p>
            <a:fld id="{1A4667FA-9DB3-4B85-B2BA-6781970F117C}" type="slidenum">
              <a:rPr lang="nl-NL" smtClean="0"/>
              <a:t>15</a:t>
            </a:fld>
            <a:endParaRPr lang="nl-NL"/>
          </a:p>
        </p:txBody>
      </p:sp>
    </p:spTree>
    <p:extLst>
      <p:ext uri="{BB962C8B-B14F-4D97-AF65-F5344CB8AC3E}">
        <p14:creationId xmlns:p14="http://schemas.microsoft.com/office/powerpoint/2010/main" val="1502538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en-US" dirty="0"/>
          </a:p>
          <a:p>
            <a:pPr marL="0" indent="0">
              <a:buNone/>
            </a:pPr>
            <a:r>
              <a:rPr lang="en-US" dirty="0" err="1"/>
              <a:t>Valkuilen</a:t>
            </a:r>
            <a:r>
              <a:rPr lang="en-US" dirty="0"/>
              <a:t> </a:t>
            </a:r>
            <a:r>
              <a:rPr lang="en-US" dirty="0" err="1"/>
              <a:t>gaan</a:t>
            </a:r>
            <a:r>
              <a:rPr lang="en-US" dirty="0"/>
              <a:t> over </a:t>
            </a:r>
            <a:r>
              <a:rPr lang="en-US" dirty="0" err="1"/>
              <a:t>niet</a:t>
            </a:r>
            <a:r>
              <a:rPr lang="en-US" dirty="0"/>
              <a:t> </a:t>
            </a:r>
            <a:r>
              <a:rPr lang="en-US" dirty="0" err="1"/>
              <a:t>aangesloten</a:t>
            </a:r>
            <a:r>
              <a:rPr lang="en-US" dirty="0"/>
              <a:t> </a:t>
            </a:r>
            <a:r>
              <a:rPr lang="en-US" dirty="0" err="1"/>
              <a:t>zijn</a:t>
            </a:r>
            <a:r>
              <a:rPr lang="en-US" dirty="0"/>
              <a:t> of </a:t>
            </a:r>
            <a:r>
              <a:rPr lang="en-US" dirty="0" err="1"/>
              <a:t>aansluiting</a:t>
            </a:r>
            <a:r>
              <a:rPr lang="en-US" dirty="0"/>
              <a:t> </a:t>
            </a:r>
            <a:r>
              <a:rPr lang="en-US" dirty="0" err="1"/>
              <a:t>verliezen</a:t>
            </a:r>
            <a:r>
              <a:rPr lang="en-US" dirty="0"/>
              <a:t> met de </a:t>
            </a:r>
            <a:r>
              <a:rPr lang="en-US" dirty="0" err="1"/>
              <a:t>leefwereld</a:t>
            </a:r>
            <a:r>
              <a:rPr lang="en-US" dirty="0"/>
              <a:t> van de </a:t>
            </a:r>
            <a:r>
              <a:rPr lang="en-US" dirty="0" err="1"/>
              <a:t>ander</a:t>
            </a:r>
            <a:r>
              <a:rPr lang="en-US" dirty="0"/>
              <a:t>.</a:t>
            </a:r>
          </a:p>
          <a:p>
            <a:pPr marL="228600" indent="-228600">
              <a:buAutoNum type="arabicPeriod"/>
            </a:pPr>
            <a:endParaRPr lang="en-US" dirty="0"/>
          </a:p>
          <a:p>
            <a:pPr marL="228600" indent="-228600">
              <a:buAutoNum type="arabicPeriod"/>
            </a:pPr>
            <a:r>
              <a:rPr lang="nl-NL" dirty="0"/>
              <a:t>Ontwijken, ondergraven van duidelijke standpunten zorgt voor twijfel aan alles. Als je niet overal aan twijfelt, als je ergens op bent aan te vallen, dan ben je de pineut. Ironie vermijdt dit gevaar. Maar dan verdwijn je zelf en ben je een “lafaard”</a:t>
            </a:r>
          </a:p>
          <a:p>
            <a:pPr marL="228600" indent="-228600">
              <a:buAutoNum type="arabicPeriod"/>
            </a:pPr>
            <a:r>
              <a:rPr lang="nl-NL" dirty="0"/>
              <a:t>Waar zit je in het spel met de ander? Is </a:t>
            </a:r>
            <a:r>
              <a:rPr lang="nl-NL" dirty="0" err="1"/>
              <a:t>elenchus</a:t>
            </a:r>
            <a:r>
              <a:rPr lang="nl-NL" dirty="0"/>
              <a:t>/ op de proef stellen nog nodig? Is de positie van de ander duidelijk? Te lang in een fase zitten, te nel denken dat je iemand begrijpt. Ongepaste humor</a:t>
            </a:r>
          </a:p>
          <a:p>
            <a:pPr marL="228600" indent="-228600">
              <a:buAutoNum type="arabicPeriod"/>
            </a:pPr>
            <a:r>
              <a:rPr lang="en-US" dirty="0"/>
              <a:t>Wat is het </a:t>
            </a:r>
            <a:r>
              <a:rPr lang="en-US" dirty="0" err="1"/>
              <a:t>doel</a:t>
            </a:r>
            <a:r>
              <a:rPr lang="en-US" dirty="0"/>
              <a:t> van de </a:t>
            </a:r>
            <a:r>
              <a:rPr lang="en-US" dirty="0" err="1"/>
              <a:t>dialoog</a:t>
            </a:r>
            <a:r>
              <a:rPr lang="en-US" dirty="0"/>
              <a:t>? Ben je </a:t>
            </a:r>
            <a:r>
              <a:rPr lang="en-US" dirty="0" err="1"/>
              <a:t>wellicht</a:t>
            </a:r>
            <a:r>
              <a:rPr lang="en-US" dirty="0"/>
              <a:t> </a:t>
            </a:r>
            <a:r>
              <a:rPr lang="en-US" dirty="0" err="1"/>
              <a:t>alleen</a:t>
            </a:r>
            <a:r>
              <a:rPr lang="en-US" dirty="0"/>
              <a:t> </a:t>
            </a:r>
            <a:r>
              <a:rPr lang="en-US" dirty="0" err="1"/>
              <a:t>aan</a:t>
            </a:r>
            <a:r>
              <a:rPr lang="en-US" dirty="0"/>
              <a:t> het </a:t>
            </a:r>
            <a:r>
              <a:rPr lang="en-US" dirty="0" err="1"/>
              <a:t>scoren</a:t>
            </a:r>
            <a:r>
              <a:rPr lang="en-US" dirty="0"/>
              <a:t>? Is </a:t>
            </a:r>
            <a:r>
              <a:rPr lang="en-US" dirty="0" err="1"/>
              <a:t>grappig</a:t>
            </a:r>
            <a:r>
              <a:rPr lang="en-US" dirty="0"/>
              <a:t> </a:t>
            </a:r>
            <a:r>
              <a:rPr lang="en-US" dirty="0" err="1"/>
              <a:t>zijn</a:t>
            </a:r>
            <a:r>
              <a:rPr lang="en-US" dirty="0"/>
              <a:t> </a:t>
            </a:r>
            <a:r>
              <a:rPr lang="en-US" dirty="0" err="1"/>
              <a:t>nog</a:t>
            </a:r>
            <a:r>
              <a:rPr lang="en-US" dirty="0"/>
              <a:t> </a:t>
            </a:r>
            <a:r>
              <a:rPr lang="en-US" dirty="0" err="1"/>
              <a:t>wel</a:t>
            </a:r>
            <a:r>
              <a:rPr lang="en-US" dirty="0"/>
              <a:t> op </a:t>
            </a:r>
            <a:r>
              <a:rPr lang="en-US" dirty="0" err="1"/>
              <a:t>zijn</a:t>
            </a:r>
            <a:r>
              <a:rPr lang="en-US" dirty="0"/>
              <a:t> </a:t>
            </a:r>
            <a:r>
              <a:rPr lang="en-US" dirty="0" err="1"/>
              <a:t>plaats</a:t>
            </a:r>
            <a:r>
              <a:rPr lang="en-US" dirty="0"/>
              <a:t>?</a:t>
            </a:r>
          </a:p>
          <a:p>
            <a:pPr marL="228600" indent="-228600">
              <a:buAutoNum type="arabicPeriod"/>
            </a:pPr>
            <a:r>
              <a:rPr lang="en-US" dirty="0" err="1"/>
              <a:t>Superioriteit</a:t>
            </a:r>
            <a:r>
              <a:rPr lang="en-US" dirty="0"/>
              <a:t>: </a:t>
            </a:r>
            <a:r>
              <a:rPr lang="en-US" dirty="0" err="1"/>
              <a:t>onkwetsbare</a:t>
            </a:r>
            <a:r>
              <a:rPr lang="en-US" dirty="0"/>
              <a:t> positive door </a:t>
            </a:r>
            <a:r>
              <a:rPr lang="en-US" dirty="0" err="1"/>
              <a:t>ironie</a:t>
            </a:r>
            <a:r>
              <a:rPr lang="en-US" dirty="0"/>
              <a:t>, </a:t>
            </a:r>
            <a:r>
              <a:rPr lang="en-US" dirty="0" err="1"/>
              <a:t>alleen</a:t>
            </a:r>
            <a:r>
              <a:rPr lang="en-US" dirty="0"/>
              <a:t> maar </a:t>
            </a:r>
            <a:r>
              <a:rPr lang="en-US" dirty="0" err="1"/>
              <a:t>kritiek</a:t>
            </a:r>
            <a:r>
              <a:rPr lang="en-US" dirty="0"/>
              <a:t> op </a:t>
            </a:r>
            <a:r>
              <a:rPr lang="en-US" dirty="0" err="1"/>
              <a:t>anderen</a:t>
            </a:r>
            <a:r>
              <a:rPr lang="en-US" dirty="0"/>
              <a:t>, </a:t>
            </a:r>
            <a:r>
              <a:rPr lang="en-US" dirty="0" err="1"/>
              <a:t>zelf</a:t>
            </a:r>
            <a:r>
              <a:rPr lang="en-US" dirty="0"/>
              <a:t> </a:t>
            </a:r>
            <a:r>
              <a:rPr lang="en-US" dirty="0" err="1"/>
              <a:t>niet</a:t>
            </a:r>
            <a:r>
              <a:rPr lang="en-US" dirty="0"/>
              <a:t> </a:t>
            </a:r>
            <a:r>
              <a:rPr lang="en-US" dirty="0" err="1"/>
              <a:t>te</a:t>
            </a:r>
            <a:r>
              <a:rPr lang="en-US" dirty="0"/>
              <a:t> </a:t>
            </a:r>
            <a:r>
              <a:rPr lang="en-US" dirty="0" err="1"/>
              <a:t>ironiseren</a:t>
            </a:r>
            <a:endParaRPr lang="en-US" dirty="0"/>
          </a:p>
          <a:p>
            <a:pPr marL="228600" indent="-228600">
              <a:buAutoNum type="arabicPeriod"/>
            </a:pPr>
            <a:r>
              <a:rPr lang="en-US" dirty="0"/>
              <a:t>Lost in irony: </a:t>
            </a:r>
            <a:r>
              <a:rPr lang="en-US" dirty="0" err="1"/>
              <a:t>weet</a:t>
            </a:r>
            <a:r>
              <a:rPr lang="en-US" dirty="0"/>
              <a:t> je </a:t>
            </a:r>
            <a:r>
              <a:rPr lang="en-US" dirty="0" err="1"/>
              <a:t>nog</a:t>
            </a:r>
            <a:r>
              <a:rPr lang="en-US" dirty="0"/>
              <a:t> wat je </a:t>
            </a:r>
            <a:r>
              <a:rPr lang="en-US" dirty="0" err="1"/>
              <a:t>zelf</a:t>
            </a:r>
            <a:r>
              <a:rPr lang="en-US" dirty="0"/>
              <a:t> </a:t>
            </a:r>
            <a:r>
              <a:rPr lang="en-US" dirty="0" err="1"/>
              <a:t>denkt</a:t>
            </a:r>
            <a:r>
              <a:rPr lang="en-US" dirty="0"/>
              <a:t>? Heb je </a:t>
            </a:r>
            <a:r>
              <a:rPr lang="en-US" dirty="0" err="1"/>
              <a:t>zelf</a:t>
            </a:r>
            <a:r>
              <a:rPr lang="en-US" dirty="0"/>
              <a:t> </a:t>
            </a:r>
            <a:r>
              <a:rPr lang="en-US" dirty="0" err="1"/>
              <a:t>nog</a:t>
            </a:r>
            <a:r>
              <a:rPr lang="en-US" dirty="0"/>
              <a:t> </a:t>
            </a:r>
            <a:r>
              <a:rPr lang="en-US" dirty="0" err="1"/>
              <a:t>een</a:t>
            </a:r>
            <a:r>
              <a:rPr lang="en-US" dirty="0"/>
              <a:t> </a:t>
            </a:r>
            <a:r>
              <a:rPr lang="en-US" dirty="0" err="1"/>
              <a:t>verhaal</a:t>
            </a:r>
            <a:r>
              <a:rPr lang="en-US" dirty="0"/>
              <a:t>? </a:t>
            </a:r>
            <a:r>
              <a:rPr lang="en-US" dirty="0" err="1"/>
              <a:t>Raak</a:t>
            </a:r>
            <a:r>
              <a:rPr lang="en-US" dirty="0"/>
              <a:t> je </a:t>
            </a:r>
            <a:r>
              <a:rPr lang="en-US" dirty="0" err="1"/>
              <a:t>niet</a:t>
            </a:r>
            <a:r>
              <a:rPr lang="en-US" dirty="0"/>
              <a:t> </a:t>
            </a:r>
            <a:r>
              <a:rPr lang="en-US" dirty="0" err="1"/>
              <a:t>ontworteld</a:t>
            </a:r>
            <a:r>
              <a:rPr lang="en-US" dirty="0"/>
              <a:t>?</a:t>
            </a:r>
          </a:p>
          <a:p>
            <a:pPr marL="228600" indent="-228600">
              <a:buAutoNum type="arabicPeriod"/>
            </a:pPr>
            <a:r>
              <a:rPr lang="en-US" dirty="0"/>
              <a:t>De </a:t>
            </a:r>
            <a:r>
              <a:rPr lang="en-US" dirty="0" err="1"/>
              <a:t>ander</a:t>
            </a:r>
            <a:r>
              <a:rPr lang="en-US" dirty="0"/>
              <a:t> </a:t>
            </a:r>
            <a:r>
              <a:rPr lang="en-US" dirty="0" err="1"/>
              <a:t>vergeten</a:t>
            </a:r>
            <a:endParaRPr lang="en-US" dirty="0"/>
          </a:p>
          <a:p>
            <a:pPr marL="228600" indent="-228600">
              <a:buAutoNum type="arabicPeriod"/>
            </a:pPr>
            <a:endParaRPr lang="nl-NL" dirty="0"/>
          </a:p>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fld id="{1A4667FA-9DB3-4B85-B2BA-6781970F117C}" type="slidenum">
              <a:rPr lang="nl-NL" smtClean="0"/>
              <a:t>16</a:t>
            </a:fld>
            <a:endParaRPr lang="nl-NL"/>
          </a:p>
        </p:txBody>
      </p:sp>
    </p:spTree>
    <p:extLst>
      <p:ext uri="{BB962C8B-B14F-4D97-AF65-F5344CB8AC3E}">
        <p14:creationId xmlns:p14="http://schemas.microsoft.com/office/powerpoint/2010/main" val="67871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Socrates: veroordeeld vanwege ironie. Men had toen nog de eis van openbare eenduidigheid. </a:t>
            </a:r>
          </a:p>
          <a:p>
            <a:r>
              <a:rPr lang="nl-NL" dirty="0"/>
              <a:t>Ironie, methodisch geveinsde onwetendheid en perspectiefwisseling werd gezien als leugenachtig en ondermijnend voor de moraal. Blijkbaar werd met ironie aan alles getwijfeld.</a:t>
            </a:r>
          </a:p>
          <a:p>
            <a:endParaRPr lang="nl-NL" dirty="0"/>
          </a:p>
          <a:p>
            <a:endParaRPr lang="nl-NL" dirty="0"/>
          </a:p>
          <a:p>
            <a:r>
              <a:rPr lang="nl-NL" dirty="0"/>
              <a:t>Rorty: ironie ten opzichte van metafysica. Ironie staat voor erkenning van de toevalligheid, relativiteit van absolute standpunten. Metafysica staat voor het geloof in een uiteindelijke waarheid, het ene hogere betere perspectief, waarheid en Realiteit.</a:t>
            </a:r>
          </a:p>
          <a:p>
            <a:r>
              <a:rPr lang="nl-NL" dirty="0"/>
              <a:t>Ironie in de filosofie wil zeggen dat je alle posities en perspectieven als historisch bepaalt ziet. Dit hoeft geen kentheoretisch relativisme te zijn (“alles is maar een mening”, “niets is zeker””) maar dat je alles plaatst in historische context en waardeert op waarde die het in een context heeft.</a:t>
            </a:r>
          </a:p>
          <a:p>
            <a:r>
              <a:rPr lang="nl-NL" dirty="0"/>
              <a:t>Tegenover zichzelf plaatst Rorty Habermas, die ook niet kentheoretische of metafysische waarheid maar ethiek en maatschappelijk belang centraal stelt. Habermas verruilt de werkelijkheid (objectiviteit en subjectiviteit) voor intersubjectiviteit. In de sfeer van intersubjectiviteit moet rechtvaardigheid heersen: dit wil zeggen geweldloze communicatie. In objectieve waarheid gaat het om onbemiddelde communicatie met de werkelijkheid, de les na het modernisme en het postmodernisme moet zijn dat objectiviteit alleen waarde heeft als criterium binnen een dialoog tussen mensen.</a:t>
            </a:r>
          </a:p>
          <a:p>
            <a:endParaRPr lang="nl-NL" dirty="0"/>
          </a:p>
        </p:txBody>
      </p:sp>
      <p:sp>
        <p:nvSpPr>
          <p:cNvPr id="4" name="Tijdelijke aanduiding voor dianummer 3"/>
          <p:cNvSpPr>
            <a:spLocks noGrp="1"/>
          </p:cNvSpPr>
          <p:nvPr>
            <p:ph type="sldNum" sz="quarter" idx="5"/>
          </p:nvPr>
        </p:nvSpPr>
        <p:spPr/>
        <p:txBody>
          <a:bodyPr/>
          <a:lstStyle/>
          <a:p>
            <a:fld id="{1A4667FA-9DB3-4B85-B2BA-6781970F117C}" type="slidenum">
              <a:rPr lang="nl-NL" smtClean="0"/>
              <a:t>2</a:t>
            </a:fld>
            <a:endParaRPr lang="nl-NL"/>
          </a:p>
        </p:txBody>
      </p:sp>
    </p:spTree>
    <p:extLst>
      <p:ext uri="{BB962C8B-B14F-4D97-AF65-F5344CB8AC3E}">
        <p14:creationId xmlns:p14="http://schemas.microsoft.com/office/powerpoint/2010/main" val="2634729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Ironie: bedektheid, dubbelheid</a:t>
            </a:r>
          </a:p>
          <a:p>
            <a:endParaRPr lang="nl-NL" sz="1200" dirty="0"/>
          </a:p>
          <a:p>
            <a:r>
              <a:rPr lang="nl-NL" sz="1200" dirty="0"/>
              <a:t>Sarcasme: bijtende spot. </a:t>
            </a:r>
          </a:p>
          <a:p>
            <a:endParaRPr lang="nl-NL" sz="1200" dirty="0"/>
          </a:p>
          <a:p>
            <a:r>
              <a:rPr lang="nl-NL" sz="1200" dirty="0"/>
              <a:t>Cynisme: wrede spot, ongeloof</a:t>
            </a:r>
          </a:p>
          <a:p>
            <a:endParaRPr lang="nl-NL" dirty="0"/>
          </a:p>
        </p:txBody>
      </p:sp>
      <p:sp>
        <p:nvSpPr>
          <p:cNvPr id="4" name="Tijdelijke aanduiding voor dianummer 3"/>
          <p:cNvSpPr>
            <a:spLocks noGrp="1"/>
          </p:cNvSpPr>
          <p:nvPr>
            <p:ph type="sldNum" sz="quarter" idx="5"/>
          </p:nvPr>
        </p:nvSpPr>
        <p:spPr/>
        <p:txBody>
          <a:bodyPr/>
          <a:lstStyle/>
          <a:p>
            <a:fld id="{1A4667FA-9DB3-4B85-B2BA-6781970F117C}" type="slidenum">
              <a:rPr lang="nl-NL" smtClean="0"/>
              <a:t>3</a:t>
            </a:fld>
            <a:endParaRPr lang="nl-NL"/>
          </a:p>
        </p:txBody>
      </p:sp>
    </p:spTree>
    <p:extLst>
      <p:ext uri="{BB962C8B-B14F-4D97-AF65-F5344CB8AC3E}">
        <p14:creationId xmlns:p14="http://schemas.microsoft.com/office/powerpoint/2010/main" val="1810481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dirty="0"/>
              <a:t>Klassiek: doen alsof, geveinsde onwetendheid. </a:t>
            </a:r>
          </a:p>
          <a:p>
            <a:pPr lvl="0"/>
            <a:endParaRPr lang="nl-NL" dirty="0"/>
          </a:p>
          <a:p>
            <a:pPr lvl="0"/>
            <a:r>
              <a:rPr lang="nl-NL" dirty="0"/>
              <a:t>Romantisch: zelfkritiek/ zelfbesef/ zelfspot</a:t>
            </a:r>
          </a:p>
          <a:p>
            <a:pPr lvl="0"/>
            <a:endParaRPr lang="nl-NL" dirty="0"/>
          </a:p>
          <a:p>
            <a:pPr lvl="0"/>
            <a:r>
              <a:rPr lang="nl-NL" dirty="0"/>
              <a:t>Kosmisch: contact tussen het algemene en het individuele: Gustav Mahler was bang voor het getal 9, …..</a:t>
            </a:r>
          </a:p>
          <a:p>
            <a:pPr lvl="0"/>
            <a:endParaRPr lang="nl-NL" dirty="0"/>
          </a:p>
          <a:p>
            <a:pPr lvl="0"/>
            <a:r>
              <a:rPr lang="nl-NL" dirty="0"/>
              <a:t>Verbaal: tegensprekende uiting en betekenis. </a:t>
            </a:r>
          </a:p>
          <a:p>
            <a:pPr lvl="0"/>
            <a:endParaRPr lang="nl-NL" dirty="0"/>
          </a:p>
          <a:p>
            <a:pPr lvl="0"/>
            <a:r>
              <a:rPr lang="nl-NL" dirty="0"/>
              <a:t>Situationeel: verschil tussen intentie en resultaat. Life of Brian</a:t>
            </a:r>
          </a:p>
          <a:p>
            <a:pPr lvl="0"/>
            <a:endParaRPr lang="nl-NL" dirty="0"/>
          </a:p>
          <a:p>
            <a:pPr lvl="0"/>
            <a:r>
              <a:rPr lang="nl-NL" dirty="0"/>
              <a:t>Dramatisch/ tragisch: publiek ziet of weet dat de realiteit heel anders is dan wat een personage denkt of doet</a:t>
            </a:r>
          </a:p>
          <a:p>
            <a:pPr lvl="0"/>
            <a:r>
              <a:rPr lang="nl-NL" dirty="0"/>
              <a:t>	Uit de muziek of de enscenering blijkt dat er iets anders aan de hand is dan het karakter denkt</a:t>
            </a:r>
          </a:p>
          <a:p>
            <a:pPr lvl="0"/>
            <a:r>
              <a:rPr lang="nl-NL" dirty="0"/>
              <a:t>Post-ironie: met opzet cliché, ironie en ernst gemengd, met opzet eenduidig. </a:t>
            </a:r>
            <a:r>
              <a:rPr lang="nl-NL" dirty="0" err="1"/>
              <a:t>Unforgiven</a:t>
            </a:r>
            <a:r>
              <a:rPr lang="nl-NL" dirty="0"/>
              <a:t>.</a:t>
            </a:r>
          </a:p>
          <a:p>
            <a:endParaRPr lang="nl-NL" dirty="0"/>
          </a:p>
        </p:txBody>
      </p:sp>
      <p:sp>
        <p:nvSpPr>
          <p:cNvPr id="4" name="Tijdelijke aanduiding voor dianummer 3"/>
          <p:cNvSpPr>
            <a:spLocks noGrp="1"/>
          </p:cNvSpPr>
          <p:nvPr>
            <p:ph type="sldNum" sz="quarter" idx="5"/>
          </p:nvPr>
        </p:nvSpPr>
        <p:spPr/>
        <p:txBody>
          <a:bodyPr/>
          <a:lstStyle/>
          <a:p>
            <a:fld id="{1A4667FA-9DB3-4B85-B2BA-6781970F117C}" type="slidenum">
              <a:rPr lang="nl-NL" smtClean="0"/>
              <a:t>4</a:t>
            </a:fld>
            <a:endParaRPr lang="nl-NL"/>
          </a:p>
        </p:txBody>
      </p:sp>
    </p:spTree>
    <p:extLst>
      <p:ext uri="{BB962C8B-B14F-4D97-AF65-F5344CB8AC3E}">
        <p14:creationId xmlns:p14="http://schemas.microsoft.com/office/powerpoint/2010/main" val="366533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Omkering: ja, jij vult Carré! Wat een verfijnde man, die Donald </a:t>
            </a:r>
            <a:r>
              <a:rPr lang="nl-NL" dirty="0" err="1"/>
              <a:t>Trump</a:t>
            </a:r>
            <a:endParaRPr lang="nl-NL" dirty="0"/>
          </a:p>
          <a:p>
            <a:endParaRPr lang="nl-NL" dirty="0"/>
          </a:p>
          <a:p>
            <a:r>
              <a:rPr lang="nl-NL" dirty="0"/>
              <a:t>2 Understatement:.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3 Overdrijving: “We moeten ons zelf in de spiegel bekijken!” “Oh, dat spijt me: in uw geval moet dat een vreselijke ervaring zijn!”</a:t>
            </a:r>
          </a:p>
          <a:p>
            <a:endParaRPr lang="nl-NL" dirty="0"/>
          </a:p>
          <a:p>
            <a:r>
              <a:rPr lang="nl-NL" dirty="0"/>
              <a:t>4 Vervreemdend taalgebruik: nostalgie is ook niet meer wat het was</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1A4667FA-9DB3-4B85-B2BA-6781970F117C}" type="slidenum">
              <a:rPr lang="nl-NL" smtClean="0"/>
              <a:t>5</a:t>
            </a:fld>
            <a:endParaRPr lang="nl-NL"/>
          </a:p>
        </p:txBody>
      </p:sp>
    </p:spTree>
    <p:extLst>
      <p:ext uri="{BB962C8B-B14F-4D97-AF65-F5344CB8AC3E}">
        <p14:creationId xmlns:p14="http://schemas.microsoft.com/office/powerpoint/2010/main" val="400518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Lagen: meerdere betekenissen in één uiting</a:t>
            </a:r>
          </a:p>
          <a:p>
            <a:endParaRPr lang="nl-NL" dirty="0"/>
          </a:p>
          <a:p>
            <a:r>
              <a:rPr lang="nl-NL" dirty="0"/>
              <a:t>Spel: wisselwerking, beoogd effect, uitdaging, vergt begrip en “stap” van de tegenpartij. Afstand nemen van de lagen en deze verbinden en </a:t>
            </a:r>
            <a:r>
              <a:rPr lang="nl-NL" dirty="0" err="1"/>
              <a:t>toeëigenen</a:t>
            </a:r>
            <a:r>
              <a:rPr lang="nl-NL" dirty="0"/>
              <a:t>. </a:t>
            </a:r>
          </a:p>
          <a:p>
            <a:endParaRPr lang="nl-NL" dirty="0"/>
          </a:p>
          <a:p>
            <a:r>
              <a:rPr lang="nl-NL" dirty="0"/>
              <a:t>Dialectiek: meerdere posities/ betekenissen e.d. in één maar de ironie installeert een nieuwe positie daar boven: is niet per se een integratie maar wel op de vorige gebaseerd. </a:t>
            </a:r>
          </a:p>
        </p:txBody>
      </p:sp>
      <p:sp>
        <p:nvSpPr>
          <p:cNvPr id="4" name="Tijdelijke aanduiding voor dianummer 3"/>
          <p:cNvSpPr>
            <a:spLocks noGrp="1"/>
          </p:cNvSpPr>
          <p:nvPr>
            <p:ph type="sldNum" sz="quarter" idx="5"/>
          </p:nvPr>
        </p:nvSpPr>
        <p:spPr/>
        <p:txBody>
          <a:bodyPr/>
          <a:lstStyle/>
          <a:p>
            <a:fld id="{1A4667FA-9DB3-4B85-B2BA-6781970F117C}" type="slidenum">
              <a:rPr lang="nl-NL" smtClean="0"/>
              <a:t>6</a:t>
            </a:fld>
            <a:endParaRPr lang="nl-NL"/>
          </a:p>
        </p:txBody>
      </p:sp>
    </p:spTree>
    <p:extLst>
      <p:ext uri="{BB962C8B-B14F-4D97-AF65-F5344CB8AC3E}">
        <p14:creationId xmlns:p14="http://schemas.microsoft.com/office/powerpoint/2010/main" val="4267685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Arbeid is het in stofwisseling treden met je omgeving, om te overleven. Dit overleven is de zin maar ook meteen de cirkel en de gevangenschap van de arbeid.</a:t>
            </a:r>
          </a:p>
          <a:p>
            <a:r>
              <a:rPr lang="nl-NL" sz="1200" kern="1200" dirty="0">
                <a:solidFill>
                  <a:schemeClr val="tx1"/>
                </a:solidFill>
                <a:effectLst/>
                <a:latin typeface="+mn-lt"/>
                <a:ea typeface="+mn-ea"/>
                <a:cs typeface="+mn-cs"/>
              </a:rPr>
              <a:t>Maken stijgt hier bovenuit: het is ontstaan vanuit de arbeid, om deze te ondersteunen middels het vervaardigen van werktuigen. Maar het maken van het werktuig zelf creëerde een nieuwe wereld en een nieuwe eigen sfeer waarin mensen scheppers werden. Het overleven werd overstegen en mensen leefden anders voort: in hun producten.</a:t>
            </a:r>
          </a:p>
          <a:p>
            <a:r>
              <a:rPr lang="nl-NL" sz="1200" kern="1200" dirty="0">
                <a:solidFill>
                  <a:schemeClr val="tx1"/>
                </a:solidFill>
                <a:effectLst/>
                <a:latin typeface="+mn-lt"/>
                <a:ea typeface="+mn-ea"/>
                <a:cs typeface="+mn-cs"/>
              </a:rPr>
              <a:t>Maken werpt zijn eigen beperkte blikveld op: alles wordt functioneel, komt te staan in oorzaak-gevolg relaties. Het doel van het maken en de grens daarvan maken de wereld en het leven ook weer doelloos, zinloos.</a:t>
            </a:r>
          </a:p>
          <a:p>
            <a:r>
              <a:rPr lang="nl-NL" sz="1200" kern="1200" dirty="0">
                <a:solidFill>
                  <a:schemeClr val="tx1"/>
                </a:solidFill>
                <a:effectLst/>
                <a:latin typeface="+mn-lt"/>
                <a:ea typeface="+mn-ea"/>
                <a:cs typeface="+mn-cs"/>
              </a:rPr>
              <a:t>Om hieraan te ontstijgen ontwikkelen mensen tenslotte handelen, waar </a:t>
            </a:r>
            <a:r>
              <a:rPr lang="nl-NL" sz="1200" kern="1200" dirty="0" err="1">
                <a:solidFill>
                  <a:schemeClr val="tx1"/>
                </a:solidFill>
                <a:effectLst/>
                <a:latin typeface="+mn-lt"/>
                <a:ea typeface="+mn-ea"/>
                <a:cs typeface="+mn-cs"/>
              </a:rPr>
              <a:t>Arendt</a:t>
            </a:r>
            <a:r>
              <a:rPr lang="nl-NL" sz="1200" kern="1200" dirty="0">
                <a:solidFill>
                  <a:schemeClr val="tx1"/>
                </a:solidFill>
                <a:effectLst/>
                <a:latin typeface="+mn-lt"/>
                <a:ea typeface="+mn-ea"/>
                <a:cs typeface="+mn-cs"/>
              </a:rPr>
              <a:t> ook denken onder verstaat: hierin treden we als persoon in de wereld van andere personen, dingen en de kosmos en maken we verhalen. Het eindpunt hiervan is de persoon: dit is de grens maar deze is niet zinloos, of zonder waarde. </a:t>
            </a:r>
          </a:p>
          <a:p>
            <a:endParaRPr lang="nl-NL" dirty="0"/>
          </a:p>
        </p:txBody>
      </p:sp>
      <p:sp>
        <p:nvSpPr>
          <p:cNvPr id="4" name="Tijdelijke aanduiding voor dianummer 3"/>
          <p:cNvSpPr>
            <a:spLocks noGrp="1"/>
          </p:cNvSpPr>
          <p:nvPr>
            <p:ph type="sldNum" sz="quarter" idx="5"/>
          </p:nvPr>
        </p:nvSpPr>
        <p:spPr/>
        <p:txBody>
          <a:bodyPr/>
          <a:lstStyle/>
          <a:p>
            <a:fld id="{1A4667FA-9DB3-4B85-B2BA-6781970F117C}" type="slidenum">
              <a:rPr lang="nl-NL" smtClean="0"/>
              <a:t>7</a:t>
            </a:fld>
            <a:endParaRPr lang="nl-NL"/>
          </a:p>
        </p:txBody>
      </p:sp>
    </p:spTree>
    <p:extLst>
      <p:ext uri="{BB962C8B-B14F-4D97-AF65-F5344CB8AC3E}">
        <p14:creationId xmlns:p14="http://schemas.microsoft.com/office/powerpoint/2010/main" val="1205336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Kinderen maken in hun begrip van de wereld en het gebruik van taal daarbij een gefaseerde ontwikkeling dor. Deze is te vergelen met een aantal ontwikkelingen in de filosofie. Hierbij verschijnt vanaf fase 3 de mogelijkheid van ironie. Vanaf fase 5 wordt ironie echter een centraal bestanddeel van het begrip van de werkelijkheid en zichzelf.</a:t>
            </a:r>
          </a:p>
          <a:p>
            <a:pPr marL="0" indent="0">
              <a:buNone/>
            </a:pPr>
            <a:r>
              <a:rPr lang="nl-NL" dirty="0"/>
              <a:t>Wat hier bij bedacht moet worden is het inzicht dat taalhandelingen de werkelijkheid presenteren.</a:t>
            </a:r>
          </a:p>
          <a:p>
            <a:pPr marL="228600" indent="-228600">
              <a:buAutoNum type="arabicPeriod"/>
            </a:pPr>
            <a:r>
              <a:rPr lang="nl-NL" dirty="0"/>
              <a:t>Dingen: taal begint met eigennamen. Alles wat gezegd wordt is “feit”. Naïviteit, geen besef van verschil tussen intern en extern, immanent en transcendent. Het kind leeft in de wereld die het ziet. Sinterklaas is ook papa</a:t>
            </a:r>
          </a:p>
          <a:p>
            <a:pPr marL="228600" indent="-228600">
              <a:buAutoNum type="arabicPeriod"/>
            </a:pPr>
            <a:r>
              <a:rPr lang="nl-NL" dirty="0"/>
              <a:t>Transcendentie en immanentie: woorden zeggen iets over dingen en mensen. Wat gezegd wordt hoeft niet waar of echt te zijn. Er kunnen ook andere dingen zijn. Bestaat mijn huis wel als ik op school ben? Kan Sinterklaas wel overal tegelijk zijn? Besef van transcendentie, interpreteren. Ochtendgloren </a:t>
            </a:r>
            <a:r>
              <a:rPr lang="nl-NL" dirty="0" err="1"/>
              <a:t>theory</a:t>
            </a:r>
            <a:r>
              <a:rPr lang="nl-NL" dirty="0"/>
              <a:t> of mind.</a:t>
            </a:r>
          </a:p>
          <a:p>
            <a:pPr marL="228600" indent="-228600">
              <a:buAutoNum type="arabicPeriod"/>
            </a:pPr>
            <a:r>
              <a:rPr lang="nl-NL" dirty="0"/>
              <a:t>Perspectieven: Als ik met de ogen van een ander kijk dan ziet de wereld er anders uit. Dit is net zo goed mogelijk als mijn eigen perspectief. Ironie: spelen met perspectieven. Weerstand hiertegen (strijd van perspectieven) uit zich in ideologie, paranoia, reductionisme. Dit zijn uitdrukkingen van besef van andere perspectieven maar gaan hier anders mee om: zijn op zoek naar de dingen waar naar wordt verwezen. Voorstelling van de werkelijkheid (perspectiefonafhankelijk) ten opzichte van de perspectieven (om de verschillen in perspectieven te neutraliseren). </a:t>
            </a:r>
          </a:p>
          <a:p>
            <a:pPr marL="228600" indent="-228600">
              <a:buAutoNum type="arabicPeriod"/>
            </a:pPr>
            <a:r>
              <a:rPr lang="nl-NL" dirty="0"/>
              <a:t>Narratief: zelf is dialoog met perspectieven en daarin een historische eenheid maken. Zelfconstructie. Besef van historische bepaaldheid.</a:t>
            </a:r>
          </a:p>
          <a:p>
            <a:pPr marL="228600" indent="-228600">
              <a:buAutoNum type="arabicPeriod"/>
            </a:pPr>
            <a:r>
              <a:rPr lang="nl-NL" dirty="0"/>
              <a:t>Media: niet alleen perspectieven van anderen maar ook hoe en door wat de werkelijkheid wordt gepresenteerd bepaalt hoe wij denken, en bepaalt in welke perspectieven we zitten. </a:t>
            </a:r>
            <a:r>
              <a:rPr lang="nl-NL" dirty="0" err="1"/>
              <a:t>Memen</a:t>
            </a:r>
            <a:r>
              <a:rPr lang="nl-NL" dirty="0"/>
              <a:t>, </a:t>
            </a:r>
            <a:r>
              <a:rPr lang="nl-NL" dirty="0" err="1"/>
              <a:t>the</a:t>
            </a:r>
            <a:r>
              <a:rPr lang="nl-NL" dirty="0"/>
              <a:t> medium is </a:t>
            </a:r>
            <a:r>
              <a:rPr lang="nl-NL" dirty="0" err="1"/>
              <a:t>the</a:t>
            </a:r>
            <a:r>
              <a:rPr lang="nl-NL" dirty="0"/>
              <a:t> </a:t>
            </a:r>
            <a:r>
              <a:rPr lang="nl-NL" dirty="0" err="1"/>
              <a:t>message</a:t>
            </a:r>
            <a:r>
              <a:rPr lang="nl-NL" dirty="0"/>
              <a:t>. Beelden en opvattingen worden niet aangehangen maar planten zich voort. De taal spreekt, de </a:t>
            </a:r>
            <a:r>
              <a:rPr lang="nl-NL" dirty="0" err="1"/>
              <a:t>meme</a:t>
            </a:r>
            <a:r>
              <a:rPr lang="nl-NL" dirty="0"/>
              <a:t> denkt.</a:t>
            </a:r>
          </a:p>
          <a:p>
            <a:pPr marL="228600" lvl="0" indent="-228600">
              <a:buFont typeface="+mj-lt"/>
              <a:buAutoNum type="arabicPeriod"/>
            </a:pPr>
            <a:r>
              <a:rPr lang="nl-NL" dirty="0"/>
              <a:t>Postmodernisme: aanvaarden van relativiteit, waarheid vanuit media, geen uiteindelijke werkelijkheid. Ironie als openhouden van mogelijkheden, perspectieven. Geen eigen perspectief, centrale identiteit of perspectief. Identiteit, authenticiteit is spelen van het perspectievenspel, eclecticisme</a:t>
            </a:r>
          </a:p>
          <a:p>
            <a:pPr marL="228600" lvl="0" indent="-228600">
              <a:buFont typeface="+mj-lt"/>
              <a:buAutoNum type="arabicPeriod"/>
            </a:pPr>
            <a:r>
              <a:rPr lang="nl-NL" dirty="0"/>
              <a:t>New </a:t>
            </a:r>
            <a:r>
              <a:rPr lang="nl-NL" dirty="0" err="1"/>
              <a:t>sincerity</a:t>
            </a:r>
            <a:r>
              <a:rPr lang="nl-NL" dirty="0"/>
              <a:t>: met opzet terug naar de dingen. Kiezen van ideologie om eenheid, zin te ervaren. </a:t>
            </a:r>
          </a:p>
          <a:p>
            <a:pPr marL="228600" lvl="0" indent="-228600">
              <a:buFont typeface="+mj-lt"/>
              <a:buAutoNum type="arabicPeriod"/>
            </a:pPr>
            <a:r>
              <a:rPr lang="nl-NL" dirty="0"/>
              <a:t>Post-Ironie: Verwikkeling van ironie en ernst. Bv ironische, deconstructieve film zoals </a:t>
            </a:r>
            <a:r>
              <a:rPr lang="nl-NL" dirty="0" err="1"/>
              <a:t>Unforgiven</a:t>
            </a:r>
            <a:r>
              <a:rPr lang="nl-NL" dirty="0"/>
              <a:t> die het genre bespot maar ook één van de mooiste en beste westerns is.</a:t>
            </a:r>
          </a:p>
          <a:p>
            <a:pPr marL="228600" lvl="0" indent="-228600">
              <a:buFont typeface="+mj-lt"/>
              <a:buAutoNum type="arabicPeriod"/>
            </a:pPr>
            <a:r>
              <a:rPr lang="nl-NL" dirty="0"/>
              <a:t>Meta-</a:t>
            </a:r>
            <a:r>
              <a:rPr lang="nl-NL" dirty="0" err="1"/>
              <a:t>irony</a:t>
            </a:r>
            <a:r>
              <a:rPr lang="nl-NL" dirty="0"/>
              <a:t>: ironie ten opzichte van de ironische positie. Spelen met ironische posities, spotten met ironie.</a:t>
            </a:r>
          </a:p>
          <a:p>
            <a:pPr marL="228600" indent="-228600">
              <a:buAutoNum type="arabicPeriod"/>
            </a:pPr>
            <a:endParaRPr lang="nl-NL" dirty="0"/>
          </a:p>
          <a:p>
            <a:pPr marL="228600" indent="-228600">
              <a:buAutoNum type="arabicPeriod"/>
            </a:pPr>
            <a:endParaRPr lang="nl-NL" dirty="0"/>
          </a:p>
          <a:p>
            <a:pPr marL="228600" indent="-228600">
              <a:buAutoNum type="arabicPeriod"/>
            </a:pPr>
            <a:endParaRPr lang="nl-NL" dirty="0"/>
          </a:p>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fld id="{1A4667FA-9DB3-4B85-B2BA-6781970F117C}" type="slidenum">
              <a:rPr lang="nl-NL" smtClean="0"/>
              <a:t>8</a:t>
            </a:fld>
            <a:endParaRPr lang="nl-NL"/>
          </a:p>
        </p:txBody>
      </p:sp>
    </p:spTree>
    <p:extLst>
      <p:ext uri="{BB962C8B-B14F-4D97-AF65-F5344CB8AC3E}">
        <p14:creationId xmlns:p14="http://schemas.microsoft.com/office/powerpoint/2010/main" val="1479485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Ironie (</a:t>
            </a:r>
            <a:r>
              <a:rPr lang="nl-NL" dirty="0" err="1"/>
              <a:t>eirôneia</a:t>
            </a:r>
            <a:r>
              <a:rPr lang="nl-NL" dirty="0"/>
              <a:t>): doen alsof, mee gaan onder voorbehoud</a:t>
            </a:r>
          </a:p>
          <a:p>
            <a:pPr marL="228600" indent="-228600">
              <a:buAutoNum type="arabicPeriod"/>
            </a:pPr>
            <a:r>
              <a:rPr lang="nl-NL" dirty="0" err="1"/>
              <a:t>Elenchus</a:t>
            </a:r>
            <a:r>
              <a:rPr lang="nl-NL" dirty="0"/>
              <a:t> (</a:t>
            </a:r>
            <a:r>
              <a:rPr lang="nl-NL" dirty="0" err="1"/>
              <a:t>elenchos</a:t>
            </a:r>
            <a:r>
              <a:rPr lang="nl-NL" dirty="0"/>
              <a:t>): op de proef stellen</a:t>
            </a:r>
          </a:p>
          <a:p>
            <a:pPr marL="228600" indent="-228600">
              <a:buAutoNum type="arabicPeriod"/>
            </a:pPr>
            <a:r>
              <a:rPr lang="nl-NL" dirty="0"/>
              <a:t>Anamnese (Oudgrieks: </a:t>
            </a:r>
            <a:r>
              <a:rPr lang="nl-NL" dirty="0" err="1"/>
              <a:t>anamnêsis</a:t>
            </a:r>
            <a:r>
              <a:rPr lang="nl-NL" dirty="0"/>
              <a:t>) is het ‘zich herinneren’, van de vormen der ideeënwereld. In de dialoog betekent dit door middel van wat iemand zegt zijn aannames, motieven en waarden te achterhalen. </a:t>
            </a:r>
          </a:p>
          <a:p>
            <a:pPr marL="228600" indent="-228600">
              <a:buAutoNum type="arabicPeriod"/>
            </a:pPr>
            <a:r>
              <a:rPr lang="nl-NL" dirty="0" err="1"/>
              <a:t>Maieutiek</a:t>
            </a:r>
            <a:r>
              <a:rPr lang="nl-NL" dirty="0"/>
              <a:t> (</a:t>
            </a:r>
            <a:r>
              <a:rPr lang="nl-NL" dirty="0" err="1"/>
              <a:t>maieutikê</a:t>
            </a:r>
            <a:r>
              <a:rPr lang="nl-NL" dirty="0"/>
              <a:t> </a:t>
            </a:r>
            <a:r>
              <a:rPr lang="nl-NL" dirty="0" err="1"/>
              <a:t>technê</a:t>
            </a:r>
            <a:r>
              <a:rPr lang="nl-NL" dirty="0"/>
              <a:t>) is letterlijk de ‘kunde van de vroedvrouw’: de manier waarop men iemand anders of zichzelf kan helpen in contact te komen met ware kennis, anders gezegd: te helpen die kennis over de vormen te ‘baren’. In de dialoog betekent dit om in een gezamenlijke realiteit te komen: de dialoog, deze wordt nu uitgangspunt, niet de eigen waarden of normen, deze worden gerelativeerd, afhankelijk gemaakt van de dialoog. Deze zorg gaat er ook om dat je niet al iemands zekerheden moet afnemen en dan verwachten dat hij er beter van wordt. Zekerheden hebben een functie in een wereld. Als je deze afneemt moet er een andere wereld voor de oude komen.</a:t>
            </a:r>
          </a:p>
          <a:p>
            <a:pPr marL="228600" indent="-228600">
              <a:buAutoNum type="arabicPeriod"/>
            </a:pPr>
            <a:r>
              <a:rPr lang="nl-NL" dirty="0"/>
              <a:t>Hermeneutiek (</a:t>
            </a:r>
            <a:r>
              <a:rPr lang="nl-NL" dirty="0" err="1"/>
              <a:t>hermêneutikê</a:t>
            </a:r>
            <a:r>
              <a:rPr lang="nl-NL" dirty="0"/>
              <a:t> </a:t>
            </a:r>
            <a:r>
              <a:rPr lang="nl-NL" dirty="0" err="1"/>
              <a:t>technê</a:t>
            </a:r>
            <a:r>
              <a:rPr lang="nl-NL" dirty="0"/>
              <a:t>) is de methode waarmee Socrates probeert grip te krijgen op het transcendente, hogere ‘zijnde’, de vormen, door middel van ‘lagere’ zaken zoals het dagelijks leven en specifieke redeneringen. In de dialoog betekent dit de wereld van de deelnemers samen te brengen in een overkoepelende visie. Niet alles hoeft te passen, het gaat er om dat alles een plaats heeft, wordt genoemd  en begrepen. </a:t>
            </a:r>
            <a:r>
              <a:rPr lang="nl-NL" dirty="0" err="1"/>
              <a:t>Maieutiek</a:t>
            </a:r>
            <a:r>
              <a:rPr lang="nl-NL" dirty="0"/>
              <a:t> is de zorg, de </a:t>
            </a:r>
            <a:r>
              <a:rPr lang="nl-NL" dirty="0" err="1"/>
              <a:t>hermeneuse</a:t>
            </a:r>
            <a:r>
              <a:rPr lang="nl-NL" dirty="0"/>
              <a:t> bewerkstelligt de nieuwe wereld waarin de persoon geboren wordt.</a:t>
            </a:r>
          </a:p>
        </p:txBody>
      </p:sp>
      <p:sp>
        <p:nvSpPr>
          <p:cNvPr id="4" name="Tijdelijke aanduiding voor dianummer 3"/>
          <p:cNvSpPr>
            <a:spLocks noGrp="1"/>
          </p:cNvSpPr>
          <p:nvPr>
            <p:ph type="sldNum" sz="quarter" idx="5"/>
          </p:nvPr>
        </p:nvSpPr>
        <p:spPr/>
        <p:txBody>
          <a:bodyPr/>
          <a:lstStyle/>
          <a:p>
            <a:fld id="{1A4667FA-9DB3-4B85-B2BA-6781970F117C}" type="slidenum">
              <a:rPr lang="nl-NL" smtClean="0"/>
              <a:t>9</a:t>
            </a:fld>
            <a:endParaRPr lang="nl-NL"/>
          </a:p>
        </p:txBody>
      </p:sp>
    </p:spTree>
    <p:extLst>
      <p:ext uri="{BB962C8B-B14F-4D97-AF65-F5344CB8AC3E}">
        <p14:creationId xmlns:p14="http://schemas.microsoft.com/office/powerpoint/2010/main" val="974655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35EE15E-87EC-4987-9DB3-7995BCD9C25D}" type="datetimeFigureOut">
              <a:rPr lang="nl-NL" smtClean="0"/>
              <a:t>10-2-2020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E3D953-D133-4445-B47E-7D3801BC4359}" type="slidenum">
              <a:rPr lang="nl-NL" smtClean="0"/>
              <a:t>‹nr.›</a:t>
            </a:fld>
            <a:endParaRPr lang="nl-NL"/>
          </a:p>
        </p:txBody>
      </p:sp>
    </p:spTree>
    <p:extLst>
      <p:ext uri="{BB962C8B-B14F-4D97-AF65-F5344CB8AC3E}">
        <p14:creationId xmlns:p14="http://schemas.microsoft.com/office/powerpoint/2010/main" val="2948771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35EE15E-87EC-4987-9DB3-7995BCD9C25D}" type="datetimeFigureOut">
              <a:rPr lang="nl-NL" smtClean="0"/>
              <a:t>10-2-2020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E3D953-D133-4445-B47E-7D3801BC4359}" type="slidenum">
              <a:rPr lang="nl-NL" smtClean="0"/>
              <a:t>‹nr.›</a:t>
            </a:fld>
            <a:endParaRPr lang="nl-NL"/>
          </a:p>
        </p:txBody>
      </p:sp>
    </p:spTree>
    <p:extLst>
      <p:ext uri="{BB962C8B-B14F-4D97-AF65-F5344CB8AC3E}">
        <p14:creationId xmlns:p14="http://schemas.microsoft.com/office/powerpoint/2010/main" val="2799640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35EE15E-87EC-4987-9DB3-7995BCD9C25D}" type="datetimeFigureOut">
              <a:rPr lang="nl-NL" smtClean="0"/>
              <a:t>10-2-2020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E3D953-D133-4445-B47E-7D3801BC4359}" type="slidenum">
              <a:rPr lang="nl-NL" smtClean="0"/>
              <a:t>‹nr.›</a:t>
            </a:fld>
            <a:endParaRPr lang="nl-NL"/>
          </a:p>
        </p:txBody>
      </p:sp>
    </p:spTree>
    <p:extLst>
      <p:ext uri="{BB962C8B-B14F-4D97-AF65-F5344CB8AC3E}">
        <p14:creationId xmlns:p14="http://schemas.microsoft.com/office/powerpoint/2010/main" val="186102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35EE15E-87EC-4987-9DB3-7995BCD9C25D}" type="datetimeFigureOut">
              <a:rPr lang="nl-NL" smtClean="0"/>
              <a:t>10-2-2020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E3D953-D133-4445-B47E-7D3801BC4359}" type="slidenum">
              <a:rPr lang="nl-NL" smtClean="0"/>
              <a:t>‹nr.›</a:t>
            </a:fld>
            <a:endParaRPr lang="nl-NL"/>
          </a:p>
        </p:txBody>
      </p:sp>
    </p:spTree>
    <p:extLst>
      <p:ext uri="{BB962C8B-B14F-4D97-AF65-F5344CB8AC3E}">
        <p14:creationId xmlns:p14="http://schemas.microsoft.com/office/powerpoint/2010/main" val="219327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735EE15E-87EC-4987-9DB3-7995BCD9C25D}" type="datetimeFigureOut">
              <a:rPr lang="nl-NL" smtClean="0"/>
              <a:t>10-2-2020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8E3D953-D133-4445-B47E-7D3801BC4359}" type="slidenum">
              <a:rPr lang="nl-NL" smtClean="0"/>
              <a:t>‹nr.›</a:t>
            </a:fld>
            <a:endParaRPr lang="nl-NL"/>
          </a:p>
        </p:txBody>
      </p:sp>
    </p:spTree>
    <p:extLst>
      <p:ext uri="{BB962C8B-B14F-4D97-AF65-F5344CB8AC3E}">
        <p14:creationId xmlns:p14="http://schemas.microsoft.com/office/powerpoint/2010/main" val="3552665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735EE15E-87EC-4987-9DB3-7995BCD9C25D}" type="datetimeFigureOut">
              <a:rPr lang="nl-NL" smtClean="0"/>
              <a:t>10-2-2020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8E3D953-D133-4445-B47E-7D3801BC4359}" type="slidenum">
              <a:rPr lang="nl-NL" smtClean="0"/>
              <a:t>‹nr.›</a:t>
            </a:fld>
            <a:endParaRPr lang="nl-NL"/>
          </a:p>
        </p:txBody>
      </p:sp>
    </p:spTree>
    <p:extLst>
      <p:ext uri="{BB962C8B-B14F-4D97-AF65-F5344CB8AC3E}">
        <p14:creationId xmlns:p14="http://schemas.microsoft.com/office/powerpoint/2010/main" val="188876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35EE15E-87EC-4987-9DB3-7995BCD9C25D}" type="datetimeFigureOut">
              <a:rPr lang="nl-NL" smtClean="0"/>
              <a:t>10-2-2020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8E3D953-D133-4445-B47E-7D3801BC4359}" type="slidenum">
              <a:rPr lang="nl-NL" smtClean="0"/>
              <a:t>‹nr.›</a:t>
            </a:fld>
            <a:endParaRPr lang="nl-NL"/>
          </a:p>
        </p:txBody>
      </p:sp>
    </p:spTree>
    <p:extLst>
      <p:ext uri="{BB962C8B-B14F-4D97-AF65-F5344CB8AC3E}">
        <p14:creationId xmlns:p14="http://schemas.microsoft.com/office/powerpoint/2010/main" val="320185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735EE15E-87EC-4987-9DB3-7995BCD9C25D}" type="datetimeFigureOut">
              <a:rPr lang="nl-NL" smtClean="0"/>
              <a:t>10-2-2020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8E3D953-D133-4445-B47E-7D3801BC4359}" type="slidenum">
              <a:rPr lang="nl-NL" smtClean="0"/>
              <a:t>‹nr.›</a:t>
            </a:fld>
            <a:endParaRPr lang="nl-NL"/>
          </a:p>
        </p:txBody>
      </p:sp>
    </p:spTree>
    <p:extLst>
      <p:ext uri="{BB962C8B-B14F-4D97-AF65-F5344CB8AC3E}">
        <p14:creationId xmlns:p14="http://schemas.microsoft.com/office/powerpoint/2010/main" val="246210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EE15E-87EC-4987-9DB3-7995BCD9C25D}" type="datetimeFigureOut">
              <a:rPr lang="nl-NL" smtClean="0"/>
              <a:t>10-2-2020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E8E3D953-D133-4445-B47E-7D3801BC4359}" type="slidenum">
              <a:rPr lang="nl-NL" smtClean="0"/>
              <a:t>‹nr.›</a:t>
            </a:fld>
            <a:endParaRPr lang="nl-NL"/>
          </a:p>
        </p:txBody>
      </p:sp>
    </p:spTree>
    <p:extLst>
      <p:ext uri="{BB962C8B-B14F-4D97-AF65-F5344CB8AC3E}">
        <p14:creationId xmlns:p14="http://schemas.microsoft.com/office/powerpoint/2010/main" val="290130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35EE15E-87EC-4987-9DB3-7995BCD9C25D}" type="datetimeFigureOut">
              <a:rPr lang="nl-NL" smtClean="0"/>
              <a:t>10-2-2020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8E3D953-D133-4445-B47E-7D3801BC4359}" type="slidenum">
              <a:rPr lang="nl-NL" smtClean="0"/>
              <a:t>‹nr.›</a:t>
            </a:fld>
            <a:endParaRPr lang="nl-NL"/>
          </a:p>
        </p:txBody>
      </p:sp>
    </p:spTree>
    <p:extLst>
      <p:ext uri="{BB962C8B-B14F-4D97-AF65-F5344CB8AC3E}">
        <p14:creationId xmlns:p14="http://schemas.microsoft.com/office/powerpoint/2010/main" val="2373198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35EE15E-87EC-4987-9DB3-7995BCD9C25D}" type="datetimeFigureOut">
              <a:rPr lang="nl-NL" smtClean="0"/>
              <a:t>10-2-2020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8E3D953-D133-4445-B47E-7D3801BC4359}" type="slidenum">
              <a:rPr lang="nl-NL" smtClean="0"/>
              <a:t>‹nr.›</a:t>
            </a:fld>
            <a:endParaRPr lang="nl-NL"/>
          </a:p>
        </p:txBody>
      </p:sp>
    </p:spTree>
    <p:extLst>
      <p:ext uri="{BB962C8B-B14F-4D97-AF65-F5344CB8AC3E}">
        <p14:creationId xmlns:p14="http://schemas.microsoft.com/office/powerpoint/2010/main" val="53644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EE15E-87EC-4987-9DB3-7995BCD9C25D}" type="datetimeFigureOut">
              <a:rPr lang="nl-NL" smtClean="0"/>
              <a:t>10-2-2020</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3D953-D133-4445-B47E-7D3801BC4359}" type="slidenum">
              <a:rPr lang="nl-NL" smtClean="0"/>
              <a:t>‹nr.›</a:t>
            </a:fld>
            <a:endParaRPr lang="nl-NL"/>
          </a:p>
        </p:txBody>
      </p:sp>
    </p:spTree>
    <p:extLst>
      <p:ext uri="{BB962C8B-B14F-4D97-AF65-F5344CB8AC3E}">
        <p14:creationId xmlns:p14="http://schemas.microsoft.com/office/powerpoint/2010/main" val="7120541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Xr2KfQ-K00"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watch?v=q89MLuLSJgk&amp;t=38s"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8F1sD4PQmA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hlinkClick r:id="rId3"/>
            <a:extLst>
              <a:ext uri="{FF2B5EF4-FFF2-40B4-BE49-F238E27FC236}">
                <a16:creationId xmlns:a16="http://schemas.microsoft.com/office/drawing/2014/main" id="{BFFF35C5-813B-48B5-8926-4DBEBE78F9B6}"/>
              </a:ext>
            </a:extLst>
          </p:cNvPr>
          <p:cNvPicPr>
            <a:picLocks noChangeAspect="1"/>
          </p:cNvPicPr>
          <p:nvPr/>
        </p:nvPicPr>
        <p:blipFill>
          <a:blip r:embed="rId4"/>
          <a:stretch>
            <a:fillRect/>
          </a:stretch>
        </p:blipFill>
        <p:spPr>
          <a:xfrm>
            <a:off x="252133" y="3941086"/>
            <a:ext cx="9443958" cy="2889680"/>
          </a:xfrm>
          <a:prstGeom prst="rect">
            <a:avLst/>
          </a:prstGeom>
        </p:spPr>
      </p:pic>
      <p:pic>
        <p:nvPicPr>
          <p:cNvPr id="4" name="Afbeelding 3">
            <a:extLst>
              <a:ext uri="{FF2B5EF4-FFF2-40B4-BE49-F238E27FC236}">
                <a16:creationId xmlns:a16="http://schemas.microsoft.com/office/drawing/2014/main" id="{E77915EB-B651-40BD-B3A8-EF6E689ABCCC}"/>
              </a:ext>
            </a:extLst>
          </p:cNvPr>
          <p:cNvPicPr>
            <a:picLocks noChangeAspect="1"/>
          </p:cNvPicPr>
          <p:nvPr/>
        </p:nvPicPr>
        <p:blipFill>
          <a:blip r:embed="rId5"/>
          <a:stretch>
            <a:fillRect/>
          </a:stretch>
        </p:blipFill>
        <p:spPr>
          <a:xfrm>
            <a:off x="9039861" y="68694"/>
            <a:ext cx="3152139" cy="4011956"/>
          </a:xfrm>
          <a:prstGeom prst="rect">
            <a:avLst/>
          </a:prstGeom>
        </p:spPr>
      </p:pic>
      <p:pic>
        <p:nvPicPr>
          <p:cNvPr id="8" name="Afbeelding 7">
            <a:hlinkClick r:id="rId6"/>
            <a:extLst>
              <a:ext uri="{FF2B5EF4-FFF2-40B4-BE49-F238E27FC236}">
                <a16:creationId xmlns:a16="http://schemas.microsoft.com/office/drawing/2014/main" id="{25B3A86D-D14D-4108-BF80-665DC34E4399}"/>
              </a:ext>
            </a:extLst>
          </p:cNvPr>
          <p:cNvPicPr>
            <a:picLocks noChangeAspect="1"/>
          </p:cNvPicPr>
          <p:nvPr/>
        </p:nvPicPr>
        <p:blipFill>
          <a:blip r:embed="rId7"/>
          <a:stretch>
            <a:fillRect/>
          </a:stretch>
        </p:blipFill>
        <p:spPr>
          <a:xfrm>
            <a:off x="207034" y="27235"/>
            <a:ext cx="3375695" cy="3913850"/>
          </a:xfrm>
          <a:prstGeom prst="rect">
            <a:avLst/>
          </a:prstGeom>
        </p:spPr>
      </p:pic>
      <p:sp>
        <p:nvSpPr>
          <p:cNvPr id="6" name="Tekstvak 5">
            <a:extLst>
              <a:ext uri="{FF2B5EF4-FFF2-40B4-BE49-F238E27FC236}">
                <a16:creationId xmlns:a16="http://schemas.microsoft.com/office/drawing/2014/main" id="{0FFBA912-2C65-4EF6-B0F8-8E18B8705317}"/>
              </a:ext>
            </a:extLst>
          </p:cNvPr>
          <p:cNvSpPr txBox="1"/>
          <p:nvPr/>
        </p:nvSpPr>
        <p:spPr>
          <a:xfrm>
            <a:off x="4088921" y="362309"/>
            <a:ext cx="4727276" cy="1107996"/>
          </a:xfrm>
          <a:prstGeom prst="rect">
            <a:avLst/>
          </a:prstGeom>
          <a:noFill/>
        </p:spPr>
        <p:txBody>
          <a:bodyPr wrap="square" rtlCol="0">
            <a:spAutoFit/>
          </a:bodyPr>
          <a:lstStyle/>
          <a:p>
            <a:r>
              <a:rPr lang="nl-NL" sz="6600" dirty="0"/>
              <a:t>Ironie</a:t>
            </a:r>
          </a:p>
        </p:txBody>
      </p:sp>
    </p:spTree>
    <p:extLst>
      <p:ext uri="{BB962C8B-B14F-4D97-AF65-F5344CB8AC3E}">
        <p14:creationId xmlns:p14="http://schemas.microsoft.com/office/powerpoint/2010/main" val="1504921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AC65AC-A7C1-4A7D-99F7-CA216FCFBE62}"/>
              </a:ext>
            </a:extLst>
          </p:cNvPr>
          <p:cNvSpPr>
            <a:spLocks noGrp="1"/>
          </p:cNvSpPr>
          <p:nvPr>
            <p:ph type="title"/>
          </p:nvPr>
        </p:nvSpPr>
        <p:spPr>
          <a:xfrm>
            <a:off x="579408" y="0"/>
            <a:ext cx="10515600" cy="1325563"/>
          </a:xfrm>
        </p:spPr>
        <p:txBody>
          <a:bodyPr/>
          <a:lstStyle/>
          <a:p>
            <a:r>
              <a:rPr lang="nl-NL" dirty="0"/>
              <a:t>Ironie in de filosofie</a:t>
            </a:r>
          </a:p>
        </p:txBody>
      </p:sp>
      <p:sp>
        <p:nvSpPr>
          <p:cNvPr id="3" name="Tijdelijke aanduiding voor inhoud 2">
            <a:extLst>
              <a:ext uri="{FF2B5EF4-FFF2-40B4-BE49-F238E27FC236}">
                <a16:creationId xmlns:a16="http://schemas.microsoft.com/office/drawing/2014/main" id="{058159C3-BE26-4573-BB31-C5B1CF1D329C}"/>
              </a:ext>
            </a:extLst>
          </p:cNvPr>
          <p:cNvSpPr>
            <a:spLocks noGrp="1"/>
          </p:cNvSpPr>
          <p:nvPr>
            <p:ph idx="1"/>
          </p:nvPr>
        </p:nvSpPr>
        <p:spPr>
          <a:xfrm>
            <a:off x="347213" y="1325563"/>
            <a:ext cx="11844787" cy="5768571"/>
          </a:xfrm>
        </p:spPr>
        <p:txBody>
          <a:bodyPr>
            <a:normAutofit/>
          </a:bodyPr>
          <a:lstStyle/>
          <a:p>
            <a:r>
              <a:rPr lang="nl-NL" sz="4000" dirty="0"/>
              <a:t>Socrates: onwetendheid, doen alsof</a:t>
            </a:r>
          </a:p>
          <a:p>
            <a:r>
              <a:rPr lang="nl-NL" sz="4000" dirty="0"/>
              <a:t>Plato: zelfrelativering</a:t>
            </a:r>
          </a:p>
          <a:p>
            <a:r>
              <a:rPr lang="nl-NL" sz="4000" dirty="0"/>
              <a:t>Proust: herbeschrijving</a:t>
            </a:r>
          </a:p>
          <a:p>
            <a:r>
              <a:rPr lang="nl-NL" sz="4000" dirty="0"/>
              <a:t>Nietzsche: hyperbool, perspectivisme</a:t>
            </a:r>
          </a:p>
          <a:p>
            <a:r>
              <a:rPr lang="nl-NL" sz="4000" dirty="0"/>
              <a:t>Hegel: dialectiek</a:t>
            </a:r>
          </a:p>
          <a:p>
            <a:r>
              <a:rPr lang="nl-NL" sz="4000" dirty="0"/>
              <a:t>Heidegger/Derrida: deconstructie</a:t>
            </a:r>
          </a:p>
          <a:p>
            <a:r>
              <a:rPr lang="nl-NL" sz="4000" dirty="0"/>
              <a:t>Rorty: ironisme</a:t>
            </a:r>
          </a:p>
        </p:txBody>
      </p:sp>
    </p:spTree>
    <p:extLst>
      <p:ext uri="{BB962C8B-B14F-4D97-AF65-F5344CB8AC3E}">
        <p14:creationId xmlns:p14="http://schemas.microsoft.com/office/powerpoint/2010/main" val="79610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2CEB65-BA7F-4D30-B04B-B02E7B7B91EE}"/>
              </a:ext>
            </a:extLst>
          </p:cNvPr>
          <p:cNvSpPr>
            <a:spLocks noGrp="1"/>
          </p:cNvSpPr>
          <p:nvPr>
            <p:ph type="title"/>
          </p:nvPr>
        </p:nvSpPr>
        <p:spPr/>
        <p:txBody>
          <a:bodyPr/>
          <a:lstStyle/>
          <a:p>
            <a:r>
              <a:rPr lang="nl-NL" dirty="0"/>
              <a:t>Communicatie?</a:t>
            </a:r>
          </a:p>
        </p:txBody>
      </p:sp>
      <p:sp>
        <p:nvSpPr>
          <p:cNvPr id="3" name="Tijdelijke aanduiding voor inhoud 2">
            <a:extLst>
              <a:ext uri="{FF2B5EF4-FFF2-40B4-BE49-F238E27FC236}">
                <a16:creationId xmlns:a16="http://schemas.microsoft.com/office/drawing/2014/main" id="{6C8A6B85-31D0-4A49-BABE-6EBF295C9CD3}"/>
              </a:ext>
            </a:extLst>
          </p:cNvPr>
          <p:cNvSpPr>
            <a:spLocks noGrp="1"/>
          </p:cNvSpPr>
          <p:nvPr>
            <p:ph idx="1"/>
          </p:nvPr>
        </p:nvSpPr>
        <p:spPr/>
        <p:txBody>
          <a:bodyPr/>
          <a:lstStyle/>
          <a:p>
            <a:endParaRPr lang="nl-NL" dirty="0"/>
          </a:p>
        </p:txBody>
      </p:sp>
      <p:pic>
        <p:nvPicPr>
          <p:cNvPr id="4" name="Afbeelding 3">
            <a:extLst>
              <a:ext uri="{FF2B5EF4-FFF2-40B4-BE49-F238E27FC236}">
                <a16:creationId xmlns:a16="http://schemas.microsoft.com/office/drawing/2014/main" id="{655C7111-F4EB-4EDA-ACCA-41AE87286A84}"/>
              </a:ext>
            </a:extLst>
          </p:cNvPr>
          <p:cNvPicPr>
            <a:picLocks noChangeAspect="1"/>
          </p:cNvPicPr>
          <p:nvPr/>
        </p:nvPicPr>
        <p:blipFill>
          <a:blip r:embed="rId3"/>
          <a:stretch>
            <a:fillRect/>
          </a:stretch>
        </p:blipFill>
        <p:spPr>
          <a:xfrm>
            <a:off x="50863" y="1825624"/>
            <a:ext cx="12053593" cy="4836433"/>
          </a:xfrm>
          <a:prstGeom prst="rect">
            <a:avLst/>
          </a:prstGeom>
        </p:spPr>
      </p:pic>
    </p:spTree>
    <p:extLst>
      <p:ext uri="{BB962C8B-B14F-4D97-AF65-F5344CB8AC3E}">
        <p14:creationId xmlns:p14="http://schemas.microsoft.com/office/powerpoint/2010/main" val="2329272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834AA3-59E5-47C1-B565-594A0250BD92}"/>
              </a:ext>
            </a:extLst>
          </p:cNvPr>
          <p:cNvSpPr>
            <a:spLocks noGrp="1"/>
          </p:cNvSpPr>
          <p:nvPr>
            <p:ph type="title"/>
          </p:nvPr>
        </p:nvSpPr>
        <p:spPr/>
        <p:txBody>
          <a:bodyPr/>
          <a:lstStyle/>
          <a:p>
            <a:r>
              <a:rPr lang="nl-NL" dirty="0"/>
              <a:t>Betekenis</a:t>
            </a:r>
          </a:p>
        </p:txBody>
      </p:sp>
      <p:sp>
        <p:nvSpPr>
          <p:cNvPr id="3" name="Tijdelijke aanduiding voor inhoud 2">
            <a:extLst>
              <a:ext uri="{FF2B5EF4-FFF2-40B4-BE49-F238E27FC236}">
                <a16:creationId xmlns:a16="http://schemas.microsoft.com/office/drawing/2014/main" id="{5CFAF402-D00D-42EB-B5EC-14E7FF473F50}"/>
              </a:ext>
            </a:extLst>
          </p:cNvPr>
          <p:cNvSpPr>
            <a:spLocks noGrp="1"/>
          </p:cNvSpPr>
          <p:nvPr>
            <p:ph idx="1"/>
          </p:nvPr>
        </p:nvSpPr>
        <p:spPr>
          <a:xfrm>
            <a:off x="838199" y="1825624"/>
            <a:ext cx="11081657" cy="5032375"/>
          </a:xfrm>
        </p:spPr>
        <p:txBody>
          <a:bodyPr>
            <a:normAutofit/>
          </a:bodyPr>
          <a:lstStyle/>
          <a:p>
            <a:r>
              <a:rPr lang="nl-NL" sz="3200" dirty="0"/>
              <a:t>Betekenis = verwijzingen in een verwijzingssamenhang (wereld)</a:t>
            </a:r>
          </a:p>
          <a:p>
            <a:endParaRPr lang="nl-NL" sz="3200" dirty="0"/>
          </a:p>
          <a:p>
            <a:r>
              <a:rPr lang="nl-NL" sz="3200" dirty="0"/>
              <a:t>Overschot</a:t>
            </a:r>
          </a:p>
          <a:p>
            <a:endParaRPr lang="nl-NL" sz="3200" dirty="0"/>
          </a:p>
          <a:p>
            <a:r>
              <a:rPr lang="nl-NL" sz="3200" dirty="0"/>
              <a:t>Tekort</a:t>
            </a:r>
          </a:p>
          <a:p>
            <a:endParaRPr lang="nl-NL" sz="3200" dirty="0"/>
          </a:p>
          <a:p>
            <a:r>
              <a:rPr lang="nl-NL" sz="3200" dirty="0"/>
              <a:t>Interpreteren</a:t>
            </a:r>
          </a:p>
        </p:txBody>
      </p:sp>
    </p:spTree>
    <p:extLst>
      <p:ext uri="{BB962C8B-B14F-4D97-AF65-F5344CB8AC3E}">
        <p14:creationId xmlns:p14="http://schemas.microsoft.com/office/powerpoint/2010/main" val="202877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199DE-3F37-499E-B50B-C5EE3E6B5B1D}"/>
              </a:ext>
            </a:extLst>
          </p:cNvPr>
          <p:cNvSpPr>
            <a:spLocks noGrp="1"/>
          </p:cNvSpPr>
          <p:nvPr>
            <p:ph type="title"/>
          </p:nvPr>
        </p:nvSpPr>
        <p:spPr>
          <a:xfrm>
            <a:off x="838200" y="36172"/>
            <a:ext cx="4925786" cy="1325563"/>
          </a:xfrm>
        </p:spPr>
        <p:txBody>
          <a:bodyPr/>
          <a:lstStyle/>
          <a:p>
            <a:r>
              <a:rPr lang="nl-NL" dirty="0"/>
              <a:t>Leefwereld</a:t>
            </a:r>
          </a:p>
        </p:txBody>
      </p:sp>
      <p:sp>
        <p:nvSpPr>
          <p:cNvPr id="3" name="Tijdelijke aanduiding voor inhoud 2">
            <a:extLst>
              <a:ext uri="{FF2B5EF4-FFF2-40B4-BE49-F238E27FC236}">
                <a16:creationId xmlns:a16="http://schemas.microsoft.com/office/drawing/2014/main" id="{7FCDCE83-C32C-44BA-B6D9-600498D2717F}"/>
              </a:ext>
            </a:extLst>
          </p:cNvPr>
          <p:cNvSpPr>
            <a:spLocks noGrp="1"/>
          </p:cNvSpPr>
          <p:nvPr>
            <p:ph idx="1"/>
          </p:nvPr>
        </p:nvSpPr>
        <p:spPr>
          <a:xfrm>
            <a:off x="1066800" y="1192873"/>
            <a:ext cx="10515600" cy="4351338"/>
          </a:xfrm>
        </p:spPr>
        <p:txBody>
          <a:bodyPr>
            <a:noAutofit/>
          </a:bodyPr>
          <a:lstStyle/>
          <a:p>
            <a:r>
              <a:rPr lang="nl-NL" dirty="0"/>
              <a:t>Intentie</a:t>
            </a:r>
          </a:p>
          <a:p>
            <a:r>
              <a:rPr lang="nl-NL" dirty="0"/>
              <a:t>Teken</a:t>
            </a:r>
          </a:p>
          <a:p>
            <a:r>
              <a:rPr lang="nl-NL" dirty="0"/>
              <a:t>Verwijzingen</a:t>
            </a:r>
          </a:p>
          <a:p>
            <a:r>
              <a:rPr lang="nl-NL" dirty="0"/>
              <a:t>Waarden</a:t>
            </a:r>
          </a:p>
          <a:p>
            <a:r>
              <a:rPr lang="nl-NL" dirty="0"/>
              <a:t>Jargon, idioom, </a:t>
            </a:r>
            <a:r>
              <a:rPr lang="nl-NL" dirty="0" err="1"/>
              <a:t>vocabulair</a:t>
            </a:r>
            <a:endParaRPr lang="nl-NL" dirty="0"/>
          </a:p>
          <a:p>
            <a:r>
              <a:rPr lang="nl-NL" dirty="0"/>
              <a:t>Psychologie</a:t>
            </a:r>
          </a:p>
          <a:p>
            <a:r>
              <a:rPr lang="nl-NL" dirty="0"/>
              <a:t>Rol</a:t>
            </a:r>
          </a:p>
          <a:p>
            <a:r>
              <a:rPr lang="nl-NL" dirty="0"/>
              <a:t>Context</a:t>
            </a:r>
          </a:p>
          <a:p>
            <a:r>
              <a:rPr lang="nl-NL" dirty="0"/>
              <a:t>Publiek</a:t>
            </a:r>
          </a:p>
          <a:p>
            <a:r>
              <a:rPr lang="nl-NL" dirty="0"/>
              <a:t>……</a:t>
            </a:r>
          </a:p>
          <a:p>
            <a:pPr lvl="1"/>
            <a:endParaRPr lang="nl-NL" sz="2800" dirty="0"/>
          </a:p>
          <a:p>
            <a:endParaRPr lang="nl-NL" dirty="0"/>
          </a:p>
        </p:txBody>
      </p:sp>
      <p:sp>
        <p:nvSpPr>
          <p:cNvPr id="4" name="Titel 1">
            <a:extLst>
              <a:ext uri="{FF2B5EF4-FFF2-40B4-BE49-F238E27FC236}">
                <a16:creationId xmlns:a16="http://schemas.microsoft.com/office/drawing/2014/main" id="{3432B092-3B8B-409F-AE92-DB69EDC4924F}"/>
              </a:ext>
            </a:extLst>
          </p:cNvPr>
          <p:cNvSpPr txBox="1">
            <a:spLocks/>
          </p:cNvSpPr>
          <p:nvPr/>
        </p:nvSpPr>
        <p:spPr>
          <a:xfrm>
            <a:off x="6096000" y="-11774"/>
            <a:ext cx="49257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Leefwereld B</a:t>
            </a:r>
          </a:p>
        </p:txBody>
      </p:sp>
      <p:sp>
        <p:nvSpPr>
          <p:cNvPr id="5" name="Tijdelijke aanduiding voor inhoud 2">
            <a:extLst>
              <a:ext uri="{FF2B5EF4-FFF2-40B4-BE49-F238E27FC236}">
                <a16:creationId xmlns:a16="http://schemas.microsoft.com/office/drawing/2014/main" id="{1F2A5995-ECA6-4B2E-BBF3-E0EA4E9E71B4}"/>
              </a:ext>
            </a:extLst>
          </p:cNvPr>
          <p:cNvSpPr txBox="1">
            <a:spLocks/>
          </p:cNvSpPr>
          <p:nvPr/>
        </p:nvSpPr>
        <p:spPr>
          <a:xfrm>
            <a:off x="6324600" y="1192873"/>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Intentie</a:t>
            </a:r>
          </a:p>
          <a:p>
            <a:r>
              <a:rPr lang="nl-NL" dirty="0"/>
              <a:t>Teken</a:t>
            </a:r>
          </a:p>
          <a:p>
            <a:r>
              <a:rPr lang="nl-NL" dirty="0"/>
              <a:t>Verwijzingen</a:t>
            </a:r>
          </a:p>
          <a:p>
            <a:r>
              <a:rPr lang="nl-NL" dirty="0"/>
              <a:t>Waarden</a:t>
            </a:r>
          </a:p>
          <a:p>
            <a:r>
              <a:rPr lang="nl-NL" dirty="0"/>
              <a:t>Jargon, idioom, </a:t>
            </a:r>
            <a:r>
              <a:rPr lang="nl-NL" dirty="0" err="1"/>
              <a:t>vocabulair</a:t>
            </a:r>
            <a:endParaRPr lang="nl-NL" dirty="0"/>
          </a:p>
          <a:p>
            <a:r>
              <a:rPr lang="nl-NL" dirty="0"/>
              <a:t>Psychologie</a:t>
            </a:r>
          </a:p>
          <a:p>
            <a:r>
              <a:rPr lang="nl-NL" dirty="0"/>
              <a:t>Rol</a:t>
            </a:r>
          </a:p>
          <a:p>
            <a:r>
              <a:rPr lang="nl-NL" dirty="0"/>
              <a:t>Context</a:t>
            </a:r>
          </a:p>
          <a:p>
            <a:r>
              <a:rPr lang="nl-NL" dirty="0"/>
              <a:t>Publiek</a:t>
            </a:r>
          </a:p>
          <a:p>
            <a:r>
              <a:rPr lang="nl-NL" dirty="0"/>
              <a:t>……</a:t>
            </a:r>
          </a:p>
          <a:p>
            <a:pPr lvl="1"/>
            <a:endParaRPr lang="nl-NL" sz="2800" dirty="0"/>
          </a:p>
          <a:p>
            <a:endParaRPr lang="nl-NL" dirty="0"/>
          </a:p>
        </p:txBody>
      </p:sp>
      <p:sp>
        <p:nvSpPr>
          <p:cNvPr id="6" name="Tekstvak 5">
            <a:extLst>
              <a:ext uri="{FF2B5EF4-FFF2-40B4-BE49-F238E27FC236}">
                <a16:creationId xmlns:a16="http://schemas.microsoft.com/office/drawing/2014/main" id="{852469FC-BC25-4DAD-8C16-C69F9BF9776D}"/>
              </a:ext>
            </a:extLst>
          </p:cNvPr>
          <p:cNvSpPr txBox="1"/>
          <p:nvPr/>
        </p:nvSpPr>
        <p:spPr>
          <a:xfrm>
            <a:off x="3574142" y="266288"/>
            <a:ext cx="881743" cy="769441"/>
          </a:xfrm>
          <a:prstGeom prst="rect">
            <a:avLst/>
          </a:prstGeom>
          <a:noFill/>
        </p:spPr>
        <p:txBody>
          <a:bodyPr wrap="square" rtlCol="0">
            <a:spAutoFit/>
          </a:bodyPr>
          <a:lstStyle/>
          <a:p>
            <a:r>
              <a:rPr lang="nl-NL" sz="4400" dirty="0"/>
              <a:t>A</a:t>
            </a:r>
          </a:p>
        </p:txBody>
      </p:sp>
    </p:spTree>
    <p:extLst>
      <p:ext uri="{BB962C8B-B14F-4D97-AF65-F5344CB8AC3E}">
        <p14:creationId xmlns:p14="http://schemas.microsoft.com/office/powerpoint/2010/main" val="111282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1E4D96-EE5B-4800-8373-1701B422F180}"/>
              </a:ext>
            </a:extLst>
          </p:cNvPr>
          <p:cNvSpPr>
            <a:spLocks noGrp="1"/>
          </p:cNvSpPr>
          <p:nvPr>
            <p:ph type="title"/>
          </p:nvPr>
        </p:nvSpPr>
        <p:spPr>
          <a:xfrm>
            <a:off x="199846" y="18255"/>
            <a:ext cx="10515600" cy="1325563"/>
          </a:xfrm>
        </p:spPr>
        <p:txBody>
          <a:bodyPr>
            <a:normAutofit/>
          </a:bodyPr>
          <a:lstStyle/>
          <a:p>
            <a:r>
              <a:rPr lang="nl-NL" sz="4800" dirty="0"/>
              <a:t>Communicatie &lt; gedeelde realiteit</a:t>
            </a:r>
          </a:p>
        </p:txBody>
      </p:sp>
      <p:sp>
        <p:nvSpPr>
          <p:cNvPr id="3" name="Tijdelijke aanduiding voor inhoud 2">
            <a:extLst>
              <a:ext uri="{FF2B5EF4-FFF2-40B4-BE49-F238E27FC236}">
                <a16:creationId xmlns:a16="http://schemas.microsoft.com/office/drawing/2014/main" id="{61395560-8FD9-4F0A-9A80-921F94ED778E}"/>
              </a:ext>
            </a:extLst>
          </p:cNvPr>
          <p:cNvSpPr>
            <a:spLocks noGrp="1"/>
          </p:cNvSpPr>
          <p:nvPr>
            <p:ph idx="1"/>
          </p:nvPr>
        </p:nvSpPr>
        <p:spPr>
          <a:xfrm>
            <a:off x="0" y="1343818"/>
            <a:ext cx="5257800" cy="4723720"/>
          </a:xfrm>
        </p:spPr>
        <p:txBody>
          <a:bodyPr>
            <a:normAutofit fontScale="92500" lnSpcReduction="20000"/>
          </a:bodyPr>
          <a:lstStyle/>
          <a:p>
            <a:pPr marL="457200" lvl="1" indent="0">
              <a:buNone/>
            </a:pPr>
            <a:r>
              <a:rPr lang="nl-NL" sz="2800" dirty="0"/>
              <a:t>0.  Welwillendheid</a:t>
            </a:r>
          </a:p>
          <a:p>
            <a:pPr marL="457200" lvl="1" indent="0">
              <a:buNone/>
            </a:pPr>
            <a:endParaRPr lang="nl-NL" sz="2800" dirty="0"/>
          </a:p>
          <a:p>
            <a:pPr marL="971550" lvl="1" indent="-514350">
              <a:buFont typeface="+mj-lt"/>
              <a:buAutoNum type="arabicPeriod"/>
            </a:pPr>
            <a:r>
              <a:rPr lang="nl-NL" sz="2800" dirty="0"/>
              <a:t>Ontmoeten</a:t>
            </a:r>
          </a:p>
          <a:p>
            <a:pPr marL="971550" lvl="1" indent="-514350">
              <a:buFont typeface="+mj-lt"/>
              <a:buAutoNum type="arabicPeriod"/>
            </a:pPr>
            <a:endParaRPr lang="nl-NL" sz="2800" dirty="0"/>
          </a:p>
          <a:p>
            <a:pPr marL="971550" lvl="1" indent="-514350">
              <a:buFont typeface="+mj-lt"/>
              <a:buAutoNum type="arabicPeriod"/>
            </a:pPr>
            <a:r>
              <a:rPr lang="nl-NL" sz="2800" dirty="0"/>
              <a:t>Nieuwsgierigheid</a:t>
            </a:r>
          </a:p>
          <a:p>
            <a:pPr marL="971550" lvl="1" indent="-514350">
              <a:buFont typeface="+mj-lt"/>
              <a:buAutoNum type="arabicPeriod"/>
            </a:pPr>
            <a:endParaRPr lang="nl-NL" sz="2800" dirty="0"/>
          </a:p>
          <a:p>
            <a:pPr marL="971550" lvl="1" indent="-514350">
              <a:buFont typeface="+mj-lt"/>
              <a:buAutoNum type="arabicPeriod"/>
            </a:pPr>
            <a:r>
              <a:rPr lang="nl-NL" sz="2800" dirty="0"/>
              <a:t>Vervreemding</a:t>
            </a:r>
          </a:p>
          <a:p>
            <a:pPr marL="971550" lvl="1" indent="-514350">
              <a:buFont typeface="+mj-lt"/>
              <a:buAutoNum type="arabicPeriod"/>
            </a:pPr>
            <a:endParaRPr lang="nl-NL" sz="2800" dirty="0"/>
          </a:p>
          <a:p>
            <a:pPr marL="971550" lvl="1" indent="-514350">
              <a:buFont typeface="+mj-lt"/>
              <a:buAutoNum type="arabicPeriod"/>
            </a:pPr>
            <a:r>
              <a:rPr lang="nl-NL" sz="2800" dirty="0"/>
              <a:t>Toe-eigening</a:t>
            </a:r>
          </a:p>
          <a:p>
            <a:pPr marL="971550" lvl="1" indent="-514350">
              <a:buFont typeface="+mj-lt"/>
              <a:buAutoNum type="arabicPeriod"/>
            </a:pPr>
            <a:endParaRPr lang="nl-NL" sz="2800" dirty="0"/>
          </a:p>
          <a:p>
            <a:pPr marL="971550" lvl="1" indent="-514350">
              <a:buFont typeface="+mj-lt"/>
              <a:buAutoNum type="arabicPeriod"/>
            </a:pPr>
            <a:r>
              <a:rPr lang="nl-NL" sz="2800" dirty="0"/>
              <a:t>Gedeelde werkelijkheid</a:t>
            </a:r>
          </a:p>
          <a:p>
            <a:pPr marL="971550" lvl="1" indent="-514350">
              <a:buFont typeface="+mj-lt"/>
              <a:buAutoNum type="arabicPeriod"/>
            </a:pPr>
            <a:endParaRPr lang="nl-NL" sz="2800" dirty="0"/>
          </a:p>
          <a:p>
            <a:pPr marL="971550" lvl="1" indent="-514350">
              <a:buFont typeface="+mj-lt"/>
              <a:buAutoNum type="arabicPeriod"/>
            </a:pPr>
            <a:r>
              <a:rPr lang="nl-NL" sz="2800" dirty="0"/>
              <a:t>Gezamenlijke betekenissen</a:t>
            </a:r>
          </a:p>
          <a:p>
            <a:pPr marL="971550" lvl="1" indent="-514350">
              <a:buFont typeface="+mj-lt"/>
              <a:buAutoNum type="arabicPeriod"/>
            </a:pPr>
            <a:endParaRPr lang="nl-NL" sz="2800" dirty="0"/>
          </a:p>
        </p:txBody>
      </p:sp>
      <p:sp>
        <p:nvSpPr>
          <p:cNvPr id="5" name="Tijdelijke aanduiding voor inhoud 2">
            <a:extLst>
              <a:ext uri="{FF2B5EF4-FFF2-40B4-BE49-F238E27FC236}">
                <a16:creationId xmlns:a16="http://schemas.microsoft.com/office/drawing/2014/main" id="{178C2D4E-8D1B-40D7-AD49-2C213034DF99}"/>
              </a:ext>
            </a:extLst>
          </p:cNvPr>
          <p:cNvSpPr txBox="1">
            <a:spLocks/>
          </p:cNvSpPr>
          <p:nvPr/>
        </p:nvSpPr>
        <p:spPr>
          <a:xfrm>
            <a:off x="5457646" y="1738725"/>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nl-NL" dirty="0"/>
              <a:t>Ironie: meegaan, uitdagen, uitnodigen</a:t>
            </a:r>
          </a:p>
          <a:p>
            <a:pPr marL="514350" indent="-514350">
              <a:buFont typeface="+mj-lt"/>
              <a:buAutoNum type="arabicPeriod"/>
            </a:pPr>
            <a:endParaRPr lang="nl-NL" dirty="0"/>
          </a:p>
          <a:p>
            <a:pPr marL="514350" indent="-514350">
              <a:buFont typeface="+mj-lt"/>
              <a:buAutoNum type="arabicPeriod"/>
            </a:pPr>
            <a:r>
              <a:rPr lang="nl-NL" dirty="0"/>
              <a:t>Elenchus: op de proef stellen</a:t>
            </a:r>
          </a:p>
          <a:p>
            <a:pPr marL="514350" indent="-514350">
              <a:buFont typeface="+mj-lt"/>
              <a:buAutoNum type="arabicPeriod"/>
            </a:pPr>
            <a:endParaRPr lang="nl-NL" dirty="0"/>
          </a:p>
          <a:p>
            <a:pPr marL="514350" indent="-514350">
              <a:buFont typeface="+mj-lt"/>
              <a:buAutoNum type="arabicPeriod"/>
            </a:pPr>
            <a:r>
              <a:rPr lang="nl-NL" dirty="0"/>
              <a:t>Anamnese: aannames</a:t>
            </a:r>
          </a:p>
          <a:p>
            <a:pPr marL="514350" indent="-514350">
              <a:buFont typeface="+mj-lt"/>
              <a:buAutoNum type="arabicPeriod"/>
            </a:pPr>
            <a:endParaRPr lang="nl-NL" dirty="0"/>
          </a:p>
          <a:p>
            <a:pPr marL="514350" indent="-514350">
              <a:buFont typeface="+mj-lt"/>
              <a:buAutoNum type="arabicPeriod"/>
            </a:pPr>
            <a:r>
              <a:rPr lang="nl-NL" dirty="0"/>
              <a:t>Maieutiek: zorg om de ander</a:t>
            </a:r>
          </a:p>
          <a:p>
            <a:pPr marL="514350" indent="-514350">
              <a:buFont typeface="+mj-lt"/>
              <a:buAutoNum type="arabicPeriod"/>
            </a:pPr>
            <a:endParaRPr lang="nl-NL" dirty="0"/>
          </a:p>
          <a:p>
            <a:pPr marL="514350" indent="-514350">
              <a:buFont typeface="+mj-lt"/>
              <a:buAutoNum type="arabicPeriod"/>
            </a:pPr>
            <a:r>
              <a:rPr lang="nl-NL" dirty="0"/>
              <a:t>Hermeneuse: integraal begrip</a:t>
            </a:r>
          </a:p>
          <a:p>
            <a:endParaRPr lang="nl-NL" dirty="0"/>
          </a:p>
        </p:txBody>
      </p:sp>
      <p:sp>
        <p:nvSpPr>
          <p:cNvPr id="6" name="Titel 1">
            <a:extLst>
              <a:ext uri="{FF2B5EF4-FFF2-40B4-BE49-F238E27FC236}">
                <a16:creationId xmlns:a16="http://schemas.microsoft.com/office/drawing/2014/main" id="{4BBE28E0-D5B4-4696-9A0E-A809AE1E8F46}"/>
              </a:ext>
            </a:extLst>
          </p:cNvPr>
          <p:cNvSpPr txBox="1">
            <a:spLocks/>
          </p:cNvSpPr>
          <p:nvPr/>
        </p:nvSpPr>
        <p:spPr>
          <a:xfrm>
            <a:off x="5657492" y="7788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Socratische dialoog</a:t>
            </a:r>
          </a:p>
        </p:txBody>
      </p:sp>
    </p:spTree>
    <p:extLst>
      <p:ext uri="{BB962C8B-B14F-4D97-AF65-F5344CB8AC3E}">
        <p14:creationId xmlns:p14="http://schemas.microsoft.com/office/powerpoint/2010/main" val="268996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37DFA898-2EE7-3548-9A1F-E5690B60D5FF}"/>
              </a:ext>
            </a:extLst>
          </p:cNvPr>
          <p:cNvSpPr txBox="1">
            <a:spLocks/>
          </p:cNvSpPr>
          <p:nvPr/>
        </p:nvSpPr>
        <p:spPr>
          <a:xfrm>
            <a:off x="199846"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800" dirty="0" err="1"/>
              <a:t>Communica</a:t>
            </a:r>
            <a:r>
              <a:rPr lang="en-US" sz="4800" dirty="0"/>
              <a:t>tie en </a:t>
            </a:r>
            <a:r>
              <a:rPr lang="en-US" sz="4800" dirty="0" err="1"/>
              <a:t>ironie</a:t>
            </a:r>
            <a:endParaRPr lang="nl-NL" sz="4800" dirty="0"/>
          </a:p>
        </p:txBody>
      </p:sp>
      <p:sp>
        <p:nvSpPr>
          <p:cNvPr id="6" name="Tijdelijke aanduiding voor inhoud 2">
            <a:extLst>
              <a:ext uri="{FF2B5EF4-FFF2-40B4-BE49-F238E27FC236}">
                <a16:creationId xmlns:a16="http://schemas.microsoft.com/office/drawing/2014/main" id="{38F03012-DEF0-4BC8-9985-28F5929975D3}"/>
              </a:ext>
            </a:extLst>
          </p:cNvPr>
          <p:cNvSpPr>
            <a:spLocks noGrp="1"/>
          </p:cNvSpPr>
          <p:nvPr>
            <p:ph idx="1"/>
          </p:nvPr>
        </p:nvSpPr>
        <p:spPr>
          <a:xfrm>
            <a:off x="0" y="1343818"/>
            <a:ext cx="5257800" cy="4723720"/>
          </a:xfrm>
        </p:spPr>
        <p:txBody>
          <a:bodyPr>
            <a:normAutofit fontScale="92500" lnSpcReduction="20000"/>
          </a:bodyPr>
          <a:lstStyle/>
          <a:p>
            <a:pPr marL="457200" lvl="1" indent="0">
              <a:buNone/>
            </a:pPr>
            <a:r>
              <a:rPr lang="nl-NL" sz="2800" dirty="0"/>
              <a:t>0.  Welwillendheid</a:t>
            </a:r>
          </a:p>
          <a:p>
            <a:pPr marL="457200" lvl="1" indent="0">
              <a:buNone/>
            </a:pPr>
            <a:endParaRPr lang="nl-NL" sz="2800" dirty="0"/>
          </a:p>
          <a:p>
            <a:pPr marL="971550" lvl="1" indent="-514350">
              <a:buFont typeface="+mj-lt"/>
              <a:buAutoNum type="arabicPeriod"/>
            </a:pPr>
            <a:r>
              <a:rPr lang="nl-NL" sz="2800" dirty="0"/>
              <a:t>Ontmoeten</a:t>
            </a:r>
          </a:p>
          <a:p>
            <a:pPr marL="971550" lvl="1" indent="-514350">
              <a:buFont typeface="+mj-lt"/>
              <a:buAutoNum type="arabicPeriod"/>
            </a:pPr>
            <a:endParaRPr lang="nl-NL" sz="2800" dirty="0"/>
          </a:p>
          <a:p>
            <a:pPr marL="971550" lvl="1" indent="-514350">
              <a:buFont typeface="+mj-lt"/>
              <a:buAutoNum type="arabicPeriod"/>
            </a:pPr>
            <a:r>
              <a:rPr lang="nl-NL" sz="2800" dirty="0"/>
              <a:t>Nieuwsgierigheid</a:t>
            </a:r>
          </a:p>
          <a:p>
            <a:pPr marL="971550" lvl="1" indent="-514350">
              <a:buFont typeface="+mj-lt"/>
              <a:buAutoNum type="arabicPeriod"/>
            </a:pPr>
            <a:endParaRPr lang="nl-NL" sz="2800" dirty="0"/>
          </a:p>
          <a:p>
            <a:pPr marL="971550" lvl="1" indent="-514350">
              <a:buFont typeface="+mj-lt"/>
              <a:buAutoNum type="arabicPeriod"/>
            </a:pPr>
            <a:r>
              <a:rPr lang="nl-NL" sz="2800" dirty="0"/>
              <a:t>Vervreemding</a:t>
            </a:r>
          </a:p>
          <a:p>
            <a:pPr marL="971550" lvl="1" indent="-514350">
              <a:buFont typeface="+mj-lt"/>
              <a:buAutoNum type="arabicPeriod"/>
            </a:pPr>
            <a:endParaRPr lang="nl-NL" sz="2800" dirty="0"/>
          </a:p>
          <a:p>
            <a:pPr marL="971550" lvl="1" indent="-514350">
              <a:buFont typeface="+mj-lt"/>
              <a:buAutoNum type="arabicPeriod"/>
            </a:pPr>
            <a:r>
              <a:rPr lang="nl-NL" sz="2800" dirty="0"/>
              <a:t>Toe-eigening</a:t>
            </a:r>
          </a:p>
          <a:p>
            <a:pPr marL="971550" lvl="1" indent="-514350">
              <a:buFont typeface="+mj-lt"/>
              <a:buAutoNum type="arabicPeriod"/>
            </a:pPr>
            <a:endParaRPr lang="nl-NL" sz="2800" dirty="0"/>
          </a:p>
          <a:p>
            <a:pPr marL="971550" lvl="1" indent="-514350">
              <a:buFont typeface="+mj-lt"/>
              <a:buAutoNum type="arabicPeriod"/>
            </a:pPr>
            <a:r>
              <a:rPr lang="nl-NL" sz="2800" dirty="0"/>
              <a:t>Gedeelde werkelijkheid</a:t>
            </a:r>
          </a:p>
          <a:p>
            <a:pPr marL="971550" lvl="1" indent="-514350">
              <a:buFont typeface="+mj-lt"/>
              <a:buAutoNum type="arabicPeriod"/>
            </a:pPr>
            <a:endParaRPr lang="nl-NL" sz="2800" dirty="0"/>
          </a:p>
          <a:p>
            <a:pPr marL="971550" lvl="1" indent="-514350">
              <a:buFont typeface="+mj-lt"/>
              <a:buAutoNum type="arabicPeriod"/>
            </a:pPr>
            <a:r>
              <a:rPr lang="nl-NL" sz="2800" dirty="0"/>
              <a:t>Gezamenlijke betekenissen</a:t>
            </a:r>
          </a:p>
          <a:p>
            <a:pPr marL="971550" lvl="1" indent="-514350">
              <a:buFont typeface="+mj-lt"/>
              <a:buAutoNum type="arabicPeriod"/>
            </a:pPr>
            <a:endParaRPr lang="nl-NL" sz="2800" dirty="0"/>
          </a:p>
        </p:txBody>
      </p:sp>
      <p:sp>
        <p:nvSpPr>
          <p:cNvPr id="2" name="Tekstvak 1">
            <a:extLst>
              <a:ext uri="{FF2B5EF4-FFF2-40B4-BE49-F238E27FC236}">
                <a16:creationId xmlns:a16="http://schemas.microsoft.com/office/drawing/2014/main" id="{1C16D6F6-EF75-4C5E-9C75-069A2D5F398F}"/>
              </a:ext>
            </a:extLst>
          </p:cNvPr>
          <p:cNvSpPr txBox="1"/>
          <p:nvPr/>
        </p:nvSpPr>
        <p:spPr>
          <a:xfrm rot="1101971">
            <a:off x="6906170" y="801271"/>
            <a:ext cx="5094515" cy="769441"/>
          </a:xfrm>
          <a:prstGeom prst="rect">
            <a:avLst/>
          </a:prstGeom>
          <a:solidFill>
            <a:schemeClr val="accent1"/>
          </a:solidFill>
        </p:spPr>
        <p:txBody>
          <a:bodyPr wrap="square" rtlCol="0">
            <a:spAutoFit/>
          </a:bodyPr>
          <a:lstStyle/>
          <a:p>
            <a:r>
              <a:rPr lang="nl-NL" sz="4400" dirty="0"/>
              <a:t>Geen ironie?</a:t>
            </a:r>
          </a:p>
        </p:txBody>
      </p:sp>
    </p:spTree>
    <p:extLst>
      <p:ext uri="{BB962C8B-B14F-4D97-AF65-F5344CB8AC3E}">
        <p14:creationId xmlns:p14="http://schemas.microsoft.com/office/powerpoint/2010/main" val="8808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C9AFEF-6798-401E-9E3C-33F0A13065D7}"/>
              </a:ext>
            </a:extLst>
          </p:cNvPr>
          <p:cNvSpPr>
            <a:spLocks noGrp="1"/>
          </p:cNvSpPr>
          <p:nvPr>
            <p:ph type="title"/>
          </p:nvPr>
        </p:nvSpPr>
        <p:spPr/>
        <p:txBody>
          <a:bodyPr/>
          <a:lstStyle/>
          <a:p>
            <a:r>
              <a:rPr lang="en-US" dirty="0" err="1"/>
              <a:t>Valkuilen</a:t>
            </a:r>
            <a:endParaRPr lang="nl-NL" dirty="0"/>
          </a:p>
        </p:txBody>
      </p:sp>
      <p:sp>
        <p:nvSpPr>
          <p:cNvPr id="3" name="Tijdelijke aanduiding voor inhoud 2">
            <a:extLst>
              <a:ext uri="{FF2B5EF4-FFF2-40B4-BE49-F238E27FC236}">
                <a16:creationId xmlns:a16="http://schemas.microsoft.com/office/drawing/2014/main" id="{58B02E70-9D46-4F73-92A1-DE575FAEBEBC}"/>
              </a:ext>
            </a:extLst>
          </p:cNvPr>
          <p:cNvSpPr>
            <a:spLocks noGrp="1"/>
          </p:cNvSpPr>
          <p:nvPr>
            <p:ph idx="1"/>
          </p:nvPr>
        </p:nvSpPr>
        <p:spPr/>
        <p:txBody>
          <a:bodyPr/>
          <a:lstStyle/>
          <a:p>
            <a:pPr marL="514350" indent="-514350">
              <a:buAutoNum type="arabicPeriod"/>
            </a:pPr>
            <a:r>
              <a:rPr lang="nl-NL" dirty="0" err="1"/>
              <a:t>Risicovermijden</a:t>
            </a:r>
            <a:endParaRPr lang="en-US" dirty="0"/>
          </a:p>
          <a:p>
            <a:pPr marL="514350" indent="-514350">
              <a:buAutoNum type="arabicPeriod"/>
            </a:pPr>
            <a:r>
              <a:rPr lang="en-US" dirty="0"/>
              <a:t>Timing</a:t>
            </a:r>
          </a:p>
          <a:p>
            <a:pPr marL="514350" indent="-514350">
              <a:buAutoNum type="arabicPeriod"/>
            </a:pPr>
            <a:r>
              <a:rPr lang="en-US" dirty="0" err="1"/>
              <a:t>Superioriteit</a:t>
            </a:r>
            <a:endParaRPr lang="en-US" dirty="0"/>
          </a:p>
          <a:p>
            <a:pPr marL="514350" indent="-514350">
              <a:buAutoNum type="arabicPeriod"/>
            </a:pPr>
            <a:r>
              <a:rPr lang="en-US" dirty="0"/>
              <a:t>Lost in irony</a:t>
            </a:r>
          </a:p>
          <a:p>
            <a:pPr marL="514350" indent="-514350">
              <a:buAutoNum type="arabicPeriod"/>
            </a:pPr>
            <a:r>
              <a:rPr lang="en-US" dirty="0"/>
              <a:t>…</a:t>
            </a:r>
          </a:p>
          <a:p>
            <a:pPr marL="514350" indent="-514350">
              <a:buAutoNum type="arabicPeriod"/>
            </a:pPr>
            <a:endParaRPr lang="en-US" dirty="0"/>
          </a:p>
          <a:p>
            <a:pPr marL="514350" indent="-514350">
              <a:buAutoNum type="arabicPeriod"/>
            </a:pPr>
            <a:endParaRPr lang="nl-NL" dirty="0"/>
          </a:p>
          <a:p>
            <a:pPr marL="514350" indent="-514350">
              <a:buAutoNum type="arabicPeriod"/>
            </a:pPr>
            <a:endParaRPr lang="nl-NL" dirty="0"/>
          </a:p>
          <a:p>
            <a:pPr marL="514350" indent="-514350">
              <a:buAutoNum type="arabicPeriod"/>
            </a:pPr>
            <a:endParaRPr lang="nl-NL" dirty="0"/>
          </a:p>
          <a:p>
            <a:pPr marL="0" indent="0">
              <a:buNone/>
            </a:pPr>
            <a:endParaRPr lang="nl-NL" dirty="0"/>
          </a:p>
        </p:txBody>
      </p:sp>
    </p:spTree>
    <p:extLst>
      <p:ext uri="{BB962C8B-B14F-4D97-AF65-F5344CB8AC3E}">
        <p14:creationId xmlns:p14="http://schemas.microsoft.com/office/powerpoint/2010/main" val="80927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E93B39D-7A28-4B04-906D-18F57F91E835}"/>
              </a:ext>
            </a:extLst>
          </p:cNvPr>
          <p:cNvPicPr>
            <a:picLocks noChangeAspect="1"/>
          </p:cNvPicPr>
          <p:nvPr/>
        </p:nvPicPr>
        <p:blipFill rotWithShape="1">
          <a:blip r:embed="rId3"/>
          <a:srcRect t="4661"/>
          <a:stretch/>
        </p:blipFill>
        <p:spPr>
          <a:xfrm>
            <a:off x="-1" y="10"/>
            <a:ext cx="12192000" cy="6857990"/>
          </a:xfrm>
          <a:prstGeom prst="rect">
            <a:avLst/>
          </a:prstGeom>
        </p:spPr>
      </p:pic>
      <p:sp>
        <p:nvSpPr>
          <p:cNvPr id="8"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0" name="Straight Connector 9">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1BA6FBE-70C2-4C64-9AF4-9DE83F7F2ED1}"/>
              </a:ext>
            </a:extLst>
          </p:cNvPr>
          <p:cNvSpPr>
            <a:spLocks noGrp="1"/>
          </p:cNvSpPr>
          <p:nvPr>
            <p:ph idx="1"/>
          </p:nvPr>
        </p:nvSpPr>
        <p:spPr>
          <a:xfrm>
            <a:off x="525516" y="3928087"/>
            <a:ext cx="5649314" cy="2619839"/>
          </a:xfrm>
        </p:spPr>
        <p:txBody>
          <a:bodyPr anchor="ctr">
            <a:noAutofit/>
          </a:bodyPr>
          <a:lstStyle/>
          <a:p>
            <a:r>
              <a:rPr lang="nl-NL" sz="3200" dirty="0" err="1"/>
              <a:t>Eirônia</a:t>
            </a:r>
            <a:r>
              <a:rPr lang="nl-NL" sz="3200" dirty="0"/>
              <a:t>: </a:t>
            </a:r>
          </a:p>
          <a:p>
            <a:pPr lvl="1"/>
            <a:r>
              <a:rPr lang="nl-NL" sz="3200" dirty="0" err="1"/>
              <a:t>eirôn</a:t>
            </a:r>
            <a:r>
              <a:rPr lang="nl-NL" sz="3200" dirty="0"/>
              <a:t>: onwetendheid veinzen</a:t>
            </a:r>
          </a:p>
          <a:p>
            <a:pPr lvl="1"/>
            <a:r>
              <a:rPr lang="nl-NL" sz="3200" dirty="0" err="1"/>
              <a:t>eirônia</a:t>
            </a:r>
            <a:r>
              <a:rPr lang="nl-NL" sz="3200" dirty="0"/>
              <a:t>: je anders voordoen, hypocrisie, bedrog, voorwendsel</a:t>
            </a:r>
          </a:p>
          <a:p>
            <a:endParaRPr lang="nl-NL" sz="3200" dirty="0"/>
          </a:p>
          <a:p>
            <a:endParaRPr lang="nl-NL" sz="3200" dirty="0"/>
          </a:p>
          <a:p>
            <a:endParaRPr lang="nl-NL" sz="3200" dirty="0"/>
          </a:p>
        </p:txBody>
      </p:sp>
    </p:spTree>
    <p:extLst>
      <p:ext uri="{BB962C8B-B14F-4D97-AF65-F5344CB8AC3E}">
        <p14:creationId xmlns:p14="http://schemas.microsoft.com/office/powerpoint/2010/main" val="340533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DBD88B-D449-47A1-9C0E-D2037AD10B1C}"/>
              </a:ext>
            </a:extLst>
          </p:cNvPr>
          <p:cNvSpPr>
            <a:spLocks noGrp="1"/>
          </p:cNvSpPr>
          <p:nvPr>
            <p:ph type="title"/>
          </p:nvPr>
        </p:nvSpPr>
        <p:spPr/>
        <p:txBody>
          <a:bodyPr/>
          <a:lstStyle/>
          <a:p>
            <a:r>
              <a:rPr lang="nl-NL" dirty="0"/>
              <a:t>Ironie, sarcasme, cynisme</a:t>
            </a:r>
          </a:p>
        </p:txBody>
      </p:sp>
      <p:sp>
        <p:nvSpPr>
          <p:cNvPr id="3" name="Tijdelijke aanduiding voor inhoud 2">
            <a:extLst>
              <a:ext uri="{FF2B5EF4-FFF2-40B4-BE49-F238E27FC236}">
                <a16:creationId xmlns:a16="http://schemas.microsoft.com/office/drawing/2014/main" id="{B0133740-FA9D-468D-8026-746B75347DE2}"/>
              </a:ext>
            </a:extLst>
          </p:cNvPr>
          <p:cNvSpPr>
            <a:spLocks noGrp="1"/>
          </p:cNvSpPr>
          <p:nvPr>
            <p:ph idx="1"/>
          </p:nvPr>
        </p:nvSpPr>
        <p:spPr/>
        <p:txBody>
          <a:bodyPr>
            <a:normAutofit/>
          </a:bodyPr>
          <a:lstStyle/>
          <a:p>
            <a:r>
              <a:rPr lang="nl-NL" sz="3200" dirty="0"/>
              <a:t>Ironie: bedektheid, dubbelheid</a:t>
            </a:r>
          </a:p>
          <a:p>
            <a:endParaRPr lang="nl-NL" sz="3200" dirty="0"/>
          </a:p>
          <a:p>
            <a:r>
              <a:rPr lang="nl-NL" sz="3200" dirty="0"/>
              <a:t>Sarcasme: bijtende spot. </a:t>
            </a:r>
          </a:p>
          <a:p>
            <a:endParaRPr lang="nl-NL" sz="3200" dirty="0"/>
          </a:p>
          <a:p>
            <a:r>
              <a:rPr lang="nl-NL" sz="3200" dirty="0"/>
              <a:t>Cynisme: wrede spot, ongeloof</a:t>
            </a:r>
          </a:p>
        </p:txBody>
      </p:sp>
    </p:spTree>
    <p:extLst>
      <p:ext uri="{BB962C8B-B14F-4D97-AF65-F5344CB8AC3E}">
        <p14:creationId xmlns:p14="http://schemas.microsoft.com/office/powerpoint/2010/main" val="1605059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826830-524B-48F4-BB2A-A837493D3847}"/>
              </a:ext>
            </a:extLst>
          </p:cNvPr>
          <p:cNvSpPr>
            <a:spLocks noGrp="1"/>
          </p:cNvSpPr>
          <p:nvPr>
            <p:ph type="title"/>
          </p:nvPr>
        </p:nvSpPr>
        <p:spPr/>
        <p:txBody>
          <a:bodyPr/>
          <a:lstStyle/>
          <a:p>
            <a:r>
              <a:rPr lang="nl-NL" dirty="0"/>
              <a:t>Typen</a:t>
            </a:r>
          </a:p>
        </p:txBody>
      </p:sp>
      <p:sp>
        <p:nvSpPr>
          <p:cNvPr id="3" name="Tijdelijke aanduiding voor inhoud 2">
            <a:extLst>
              <a:ext uri="{FF2B5EF4-FFF2-40B4-BE49-F238E27FC236}">
                <a16:creationId xmlns:a16="http://schemas.microsoft.com/office/drawing/2014/main" id="{8D6CB525-D1AC-4259-ACCD-BA9AC87855D6}"/>
              </a:ext>
            </a:extLst>
          </p:cNvPr>
          <p:cNvSpPr>
            <a:spLocks noGrp="1"/>
          </p:cNvSpPr>
          <p:nvPr>
            <p:ph idx="1"/>
          </p:nvPr>
        </p:nvSpPr>
        <p:spPr/>
        <p:txBody>
          <a:bodyPr>
            <a:normAutofit/>
          </a:bodyPr>
          <a:lstStyle/>
          <a:p>
            <a:pPr marL="514350" lvl="0" indent="-514350">
              <a:buFont typeface="+mj-lt"/>
              <a:buAutoNum type="arabicPeriod"/>
            </a:pPr>
            <a:r>
              <a:rPr lang="nl-NL" sz="3200" dirty="0"/>
              <a:t>Klassiek: doen alsof, geveinsde onwetendheid</a:t>
            </a:r>
          </a:p>
          <a:p>
            <a:pPr marL="514350" lvl="0" indent="-514350">
              <a:buFont typeface="+mj-lt"/>
              <a:buAutoNum type="arabicPeriod"/>
            </a:pPr>
            <a:r>
              <a:rPr lang="nl-NL" sz="3200" dirty="0"/>
              <a:t>Romantisch: zelfspot</a:t>
            </a:r>
          </a:p>
          <a:p>
            <a:pPr marL="514350" lvl="0" indent="-514350">
              <a:buFont typeface="+mj-lt"/>
              <a:buAutoNum type="arabicPeriod"/>
            </a:pPr>
            <a:r>
              <a:rPr lang="nl-NL" sz="3200" dirty="0"/>
              <a:t>Kosmisch/ ironie van het lot</a:t>
            </a:r>
          </a:p>
          <a:p>
            <a:pPr marL="514350" lvl="0" indent="-514350">
              <a:buFont typeface="+mj-lt"/>
              <a:buAutoNum type="arabicPeriod"/>
            </a:pPr>
            <a:r>
              <a:rPr lang="nl-NL" sz="3200" dirty="0"/>
              <a:t>Verbaal: uiting contra betekenis</a:t>
            </a:r>
          </a:p>
          <a:p>
            <a:pPr marL="514350" lvl="0" indent="-514350">
              <a:buFont typeface="+mj-lt"/>
              <a:buAutoNum type="arabicPeriod"/>
            </a:pPr>
            <a:r>
              <a:rPr lang="nl-NL" sz="3200" dirty="0"/>
              <a:t>Situationeel: intentie contra resultaat</a:t>
            </a:r>
          </a:p>
          <a:p>
            <a:pPr marL="514350" lvl="0" indent="-514350">
              <a:buFont typeface="+mj-lt"/>
              <a:buAutoNum type="arabicPeriod"/>
            </a:pPr>
            <a:r>
              <a:rPr lang="nl-NL" sz="3200" dirty="0">
                <a:hlinkClick r:id="rId3"/>
              </a:rPr>
              <a:t>Dramatisch</a:t>
            </a:r>
            <a:r>
              <a:rPr lang="nl-NL" sz="3200" dirty="0"/>
              <a:t>/ tragisch: personage contra realiteit</a:t>
            </a:r>
          </a:p>
          <a:p>
            <a:pPr marL="0" indent="0">
              <a:buNone/>
            </a:pPr>
            <a:endParaRPr lang="nl-NL" sz="3200" dirty="0"/>
          </a:p>
        </p:txBody>
      </p:sp>
    </p:spTree>
    <p:extLst>
      <p:ext uri="{BB962C8B-B14F-4D97-AF65-F5344CB8AC3E}">
        <p14:creationId xmlns:p14="http://schemas.microsoft.com/office/powerpoint/2010/main" val="327775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CD7CAA-405B-47AB-ACBB-5ADBC7806D25}"/>
              </a:ext>
            </a:extLst>
          </p:cNvPr>
          <p:cNvSpPr>
            <a:spLocks noGrp="1"/>
          </p:cNvSpPr>
          <p:nvPr>
            <p:ph type="title"/>
          </p:nvPr>
        </p:nvSpPr>
        <p:spPr/>
        <p:txBody>
          <a:bodyPr/>
          <a:lstStyle/>
          <a:p>
            <a:r>
              <a:rPr lang="nl-NL" dirty="0"/>
              <a:t>Vormen</a:t>
            </a:r>
          </a:p>
        </p:txBody>
      </p:sp>
      <p:sp>
        <p:nvSpPr>
          <p:cNvPr id="3" name="Tijdelijke aanduiding voor inhoud 2">
            <a:extLst>
              <a:ext uri="{FF2B5EF4-FFF2-40B4-BE49-F238E27FC236}">
                <a16:creationId xmlns:a16="http://schemas.microsoft.com/office/drawing/2014/main" id="{3013937B-5C2B-4205-8E36-DF825C231157}"/>
              </a:ext>
            </a:extLst>
          </p:cNvPr>
          <p:cNvSpPr>
            <a:spLocks noGrp="1"/>
          </p:cNvSpPr>
          <p:nvPr>
            <p:ph idx="1"/>
          </p:nvPr>
        </p:nvSpPr>
        <p:spPr>
          <a:xfrm>
            <a:off x="838200" y="1825625"/>
            <a:ext cx="10515600" cy="4667250"/>
          </a:xfrm>
        </p:spPr>
        <p:txBody>
          <a:bodyPr/>
          <a:lstStyle/>
          <a:p>
            <a:pPr marL="514350" indent="-514350">
              <a:buFont typeface="+mj-lt"/>
              <a:buAutoNum type="arabicPeriod"/>
            </a:pPr>
            <a:r>
              <a:rPr lang="nl-NL" dirty="0"/>
              <a:t>Omkering</a:t>
            </a:r>
          </a:p>
          <a:p>
            <a:pPr marL="514350" indent="-514350">
              <a:buFont typeface="+mj-lt"/>
              <a:buAutoNum type="arabicPeriod"/>
            </a:pPr>
            <a:endParaRPr lang="nl-NL" dirty="0"/>
          </a:p>
          <a:p>
            <a:pPr marL="514350" indent="-514350">
              <a:buFont typeface="+mj-lt"/>
              <a:buAutoNum type="arabicPeriod"/>
            </a:pPr>
            <a:r>
              <a:rPr lang="nl-NL" dirty="0"/>
              <a:t>Understatement</a:t>
            </a:r>
          </a:p>
          <a:p>
            <a:pPr marL="514350" indent="-514350">
              <a:buFont typeface="+mj-lt"/>
              <a:buAutoNum type="arabicPeriod"/>
            </a:pPr>
            <a:endParaRPr lang="nl-NL" dirty="0"/>
          </a:p>
          <a:p>
            <a:pPr marL="514350" indent="-514350">
              <a:buFont typeface="+mj-lt"/>
              <a:buAutoNum type="arabicPeriod"/>
            </a:pPr>
            <a:r>
              <a:rPr lang="nl-NL" dirty="0"/>
              <a:t>Overdrijving</a:t>
            </a:r>
          </a:p>
          <a:p>
            <a:pPr marL="514350" indent="-514350">
              <a:buFont typeface="+mj-lt"/>
              <a:buAutoNum type="arabicPeriod"/>
            </a:pPr>
            <a:endParaRPr lang="nl-NL" dirty="0"/>
          </a:p>
          <a:p>
            <a:pPr marL="514350" indent="-514350">
              <a:buFont typeface="+mj-lt"/>
              <a:buAutoNum type="arabicPeriod"/>
            </a:pPr>
            <a:r>
              <a:rPr lang="nl-NL" dirty="0"/>
              <a:t>Vervreemdend taalgebruik</a:t>
            </a:r>
          </a:p>
          <a:p>
            <a:pPr marL="514350" indent="-514350">
              <a:buFont typeface="+mj-lt"/>
              <a:buAutoNum type="arabicPeriod"/>
            </a:pPr>
            <a:endParaRPr lang="nl-NL" dirty="0"/>
          </a:p>
        </p:txBody>
      </p:sp>
    </p:spTree>
    <p:extLst>
      <p:ext uri="{BB962C8B-B14F-4D97-AF65-F5344CB8AC3E}">
        <p14:creationId xmlns:p14="http://schemas.microsoft.com/office/powerpoint/2010/main" val="264151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57C782-82BC-4F3F-BA12-FA59B00A922C}"/>
              </a:ext>
            </a:extLst>
          </p:cNvPr>
          <p:cNvSpPr>
            <a:spLocks noGrp="1"/>
          </p:cNvSpPr>
          <p:nvPr>
            <p:ph type="title"/>
          </p:nvPr>
        </p:nvSpPr>
        <p:spPr/>
        <p:txBody>
          <a:bodyPr/>
          <a:lstStyle/>
          <a:p>
            <a:r>
              <a:rPr lang="nl-NL" dirty="0"/>
              <a:t>Ironie</a:t>
            </a:r>
          </a:p>
        </p:txBody>
      </p:sp>
      <p:sp>
        <p:nvSpPr>
          <p:cNvPr id="3" name="Tijdelijke aanduiding voor inhoud 2">
            <a:extLst>
              <a:ext uri="{FF2B5EF4-FFF2-40B4-BE49-F238E27FC236}">
                <a16:creationId xmlns:a16="http://schemas.microsoft.com/office/drawing/2014/main" id="{65220BD1-3F61-4DE4-B065-500FB8FAA030}"/>
              </a:ext>
            </a:extLst>
          </p:cNvPr>
          <p:cNvSpPr>
            <a:spLocks noGrp="1"/>
          </p:cNvSpPr>
          <p:nvPr>
            <p:ph idx="1"/>
          </p:nvPr>
        </p:nvSpPr>
        <p:spPr/>
        <p:txBody>
          <a:bodyPr/>
          <a:lstStyle/>
          <a:p>
            <a:r>
              <a:rPr lang="nl-NL" dirty="0"/>
              <a:t>Meerdere betekenislagen</a:t>
            </a:r>
          </a:p>
          <a:p>
            <a:endParaRPr lang="nl-NL" dirty="0"/>
          </a:p>
          <a:p>
            <a:r>
              <a:rPr lang="nl-NL" dirty="0"/>
              <a:t>Meerdere perspectieven</a:t>
            </a:r>
          </a:p>
          <a:p>
            <a:endParaRPr lang="nl-NL" dirty="0"/>
          </a:p>
          <a:p>
            <a:r>
              <a:rPr lang="nl-NL" dirty="0"/>
              <a:t>Spel</a:t>
            </a:r>
          </a:p>
          <a:p>
            <a:endParaRPr lang="nl-NL" dirty="0"/>
          </a:p>
          <a:p>
            <a:r>
              <a:rPr lang="nl-NL" dirty="0"/>
              <a:t>Dialectiek: tegenstellingen en overtreffend perspectief</a:t>
            </a:r>
          </a:p>
        </p:txBody>
      </p:sp>
      <p:sp>
        <p:nvSpPr>
          <p:cNvPr id="4" name="Tekstvak 3">
            <a:extLst>
              <a:ext uri="{FF2B5EF4-FFF2-40B4-BE49-F238E27FC236}">
                <a16:creationId xmlns:a16="http://schemas.microsoft.com/office/drawing/2014/main" id="{F4574217-1390-4C53-AF07-C2EC2E5ABFE8}"/>
              </a:ext>
            </a:extLst>
          </p:cNvPr>
          <p:cNvSpPr txBox="1"/>
          <p:nvPr/>
        </p:nvSpPr>
        <p:spPr>
          <a:xfrm>
            <a:off x="5436600" y="4892223"/>
            <a:ext cx="1894930" cy="523220"/>
          </a:xfrm>
          <a:prstGeom prst="rect">
            <a:avLst/>
          </a:prstGeom>
          <a:solidFill>
            <a:schemeClr val="accent1"/>
          </a:solidFill>
        </p:spPr>
        <p:txBody>
          <a:bodyPr wrap="square" rtlCol="0">
            <a:spAutoFit/>
          </a:bodyPr>
          <a:lstStyle/>
          <a:p>
            <a:r>
              <a:rPr lang="nl-NL" sz="2800" dirty="0"/>
              <a:t>bevrijdend</a:t>
            </a:r>
          </a:p>
        </p:txBody>
      </p:sp>
    </p:spTree>
    <p:extLst>
      <p:ext uri="{BB962C8B-B14F-4D97-AF65-F5344CB8AC3E}">
        <p14:creationId xmlns:p14="http://schemas.microsoft.com/office/powerpoint/2010/main" val="324765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9E0B85-EDB5-4608-AD74-F0F903634ABB}"/>
              </a:ext>
            </a:extLst>
          </p:cNvPr>
          <p:cNvSpPr>
            <a:spLocks noGrp="1"/>
          </p:cNvSpPr>
          <p:nvPr>
            <p:ph type="title"/>
          </p:nvPr>
        </p:nvSpPr>
        <p:spPr/>
        <p:txBody>
          <a:bodyPr/>
          <a:lstStyle/>
          <a:p>
            <a:r>
              <a:rPr lang="nl-NL" dirty="0" err="1"/>
              <a:t>Arendt</a:t>
            </a:r>
            <a:r>
              <a:rPr lang="nl-NL" dirty="0"/>
              <a:t>: verlossing uit cirkels van betekenis</a:t>
            </a:r>
          </a:p>
        </p:txBody>
      </p:sp>
      <p:sp>
        <p:nvSpPr>
          <p:cNvPr id="3" name="Tijdelijke aanduiding voor inhoud 2">
            <a:extLst>
              <a:ext uri="{FF2B5EF4-FFF2-40B4-BE49-F238E27FC236}">
                <a16:creationId xmlns:a16="http://schemas.microsoft.com/office/drawing/2014/main" id="{7809C1B9-18C1-42B4-A5B1-37EF369D14B6}"/>
              </a:ext>
            </a:extLst>
          </p:cNvPr>
          <p:cNvSpPr>
            <a:spLocks noGrp="1"/>
          </p:cNvSpPr>
          <p:nvPr>
            <p:ph idx="1"/>
          </p:nvPr>
        </p:nvSpPr>
        <p:spPr>
          <a:xfrm>
            <a:off x="838200" y="1825625"/>
            <a:ext cx="10515600" cy="4667250"/>
          </a:xfrm>
        </p:spPr>
        <p:txBody>
          <a:bodyPr>
            <a:normAutofit lnSpcReduction="10000"/>
          </a:bodyPr>
          <a:lstStyle/>
          <a:p>
            <a:pPr marL="514350" indent="-514350">
              <a:buFont typeface="+mj-lt"/>
              <a:buAutoNum type="arabicPeriod"/>
            </a:pPr>
            <a:r>
              <a:rPr lang="nl-NL" sz="4000" dirty="0"/>
              <a:t>Arbeid: stofwisseling</a:t>
            </a:r>
          </a:p>
          <a:p>
            <a:pPr marL="514350" indent="-514350">
              <a:buFont typeface="+mj-lt"/>
              <a:buAutoNum type="arabicPeriod"/>
            </a:pPr>
            <a:endParaRPr lang="nl-NL" sz="4000" dirty="0"/>
          </a:p>
          <a:p>
            <a:pPr marL="514350" indent="-514350">
              <a:buFont typeface="+mj-lt"/>
              <a:buAutoNum type="arabicPeriod"/>
            </a:pPr>
            <a:r>
              <a:rPr lang="nl-NL" sz="4000" dirty="0"/>
              <a:t>Maken: werktuigen, scheppen</a:t>
            </a:r>
          </a:p>
          <a:p>
            <a:pPr marL="514350" indent="-514350">
              <a:buFont typeface="+mj-lt"/>
              <a:buAutoNum type="arabicPeriod"/>
            </a:pPr>
            <a:endParaRPr lang="nl-NL" sz="4000" dirty="0"/>
          </a:p>
          <a:p>
            <a:pPr marL="514350" indent="-514350">
              <a:buFont typeface="+mj-lt"/>
              <a:buAutoNum type="arabicPeriod"/>
            </a:pPr>
            <a:r>
              <a:rPr lang="nl-NL" sz="4000" dirty="0"/>
              <a:t>Handelen: wereld van andere personen</a:t>
            </a:r>
          </a:p>
          <a:p>
            <a:pPr marL="514350" indent="-514350">
              <a:buFont typeface="+mj-lt"/>
              <a:buAutoNum type="arabicPeriod"/>
            </a:pPr>
            <a:endParaRPr lang="nl-NL" sz="4000" dirty="0"/>
          </a:p>
          <a:p>
            <a:pPr marL="514350" indent="-514350">
              <a:buFont typeface="+mj-lt"/>
              <a:buAutoNum type="arabicPeriod"/>
            </a:pPr>
            <a:r>
              <a:rPr lang="nl-NL" sz="4000" dirty="0"/>
              <a:t>Ironie: ontsnappen aan het Zijn</a:t>
            </a:r>
          </a:p>
        </p:txBody>
      </p:sp>
    </p:spTree>
    <p:extLst>
      <p:ext uri="{BB962C8B-B14F-4D97-AF65-F5344CB8AC3E}">
        <p14:creationId xmlns:p14="http://schemas.microsoft.com/office/powerpoint/2010/main" val="161963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D21F1-D7F9-4143-ACEA-2FF964D5165C}"/>
              </a:ext>
            </a:extLst>
          </p:cNvPr>
          <p:cNvSpPr>
            <a:spLocks noGrp="1"/>
          </p:cNvSpPr>
          <p:nvPr>
            <p:ph type="title"/>
          </p:nvPr>
        </p:nvSpPr>
        <p:spPr>
          <a:xfrm>
            <a:off x="707571" y="-26761"/>
            <a:ext cx="10515600" cy="1325563"/>
          </a:xfrm>
        </p:spPr>
        <p:txBody>
          <a:bodyPr/>
          <a:lstStyle/>
          <a:p>
            <a:r>
              <a:rPr lang="nl-NL" dirty="0"/>
              <a:t>Van ding naar meta-ironie</a:t>
            </a:r>
          </a:p>
        </p:txBody>
      </p:sp>
      <p:sp>
        <p:nvSpPr>
          <p:cNvPr id="3" name="Tijdelijke aanduiding voor inhoud 2">
            <a:extLst>
              <a:ext uri="{FF2B5EF4-FFF2-40B4-BE49-F238E27FC236}">
                <a16:creationId xmlns:a16="http://schemas.microsoft.com/office/drawing/2014/main" id="{771205B2-B79E-41DC-BD96-E6ABB6D11A26}"/>
              </a:ext>
            </a:extLst>
          </p:cNvPr>
          <p:cNvSpPr>
            <a:spLocks noGrp="1"/>
          </p:cNvSpPr>
          <p:nvPr>
            <p:ph idx="1"/>
          </p:nvPr>
        </p:nvSpPr>
        <p:spPr>
          <a:xfrm>
            <a:off x="707571" y="1061358"/>
            <a:ext cx="11000014" cy="5104946"/>
          </a:xfrm>
        </p:spPr>
        <p:txBody>
          <a:bodyPr>
            <a:noAutofit/>
          </a:bodyPr>
          <a:lstStyle/>
          <a:p>
            <a:pPr marL="514350" lvl="0" indent="-514350">
              <a:buFont typeface="+mj-lt"/>
              <a:buAutoNum type="arabicPeriod"/>
            </a:pPr>
            <a:r>
              <a:rPr lang="nl-NL" dirty="0"/>
              <a:t>Dingen</a:t>
            </a:r>
          </a:p>
          <a:p>
            <a:pPr marL="514350" lvl="0" indent="-514350">
              <a:buFont typeface="+mj-lt"/>
              <a:buAutoNum type="arabicPeriod"/>
            </a:pPr>
            <a:r>
              <a:rPr lang="nl-NL" dirty="0"/>
              <a:t>Transcendentie</a:t>
            </a:r>
          </a:p>
          <a:p>
            <a:pPr marL="514350" lvl="0" indent="-514350">
              <a:buFont typeface="+mj-lt"/>
              <a:buAutoNum type="arabicPeriod"/>
            </a:pPr>
            <a:r>
              <a:rPr lang="nl-NL" dirty="0"/>
              <a:t>Perspectieven</a:t>
            </a:r>
          </a:p>
          <a:p>
            <a:pPr marL="514350" lvl="0" indent="-514350">
              <a:buFont typeface="+mj-lt"/>
              <a:buAutoNum type="arabicPeriod"/>
            </a:pPr>
            <a:r>
              <a:rPr lang="nl-NL" dirty="0"/>
              <a:t>Narratief</a:t>
            </a:r>
          </a:p>
          <a:p>
            <a:pPr marL="514350" lvl="0" indent="-514350">
              <a:buFont typeface="+mj-lt"/>
              <a:buAutoNum type="arabicPeriod"/>
            </a:pPr>
            <a:r>
              <a:rPr lang="nl-NL" dirty="0"/>
              <a:t>Media</a:t>
            </a:r>
          </a:p>
          <a:p>
            <a:pPr marL="514350" lvl="0" indent="-514350">
              <a:buFont typeface="+mj-lt"/>
              <a:buAutoNum type="arabicPeriod"/>
            </a:pPr>
            <a:endParaRPr lang="nl-NL" dirty="0"/>
          </a:p>
          <a:p>
            <a:pPr marL="514350" lvl="0" indent="-514350">
              <a:buFont typeface="+mj-lt"/>
              <a:buAutoNum type="arabicPeriod"/>
            </a:pPr>
            <a:endParaRPr lang="nl-NL" dirty="0"/>
          </a:p>
          <a:p>
            <a:pPr marL="514350" lvl="0" indent="-514350">
              <a:buFont typeface="+mj-lt"/>
              <a:buAutoNum type="arabicPeriod"/>
            </a:pPr>
            <a:r>
              <a:rPr lang="nl-NL" dirty="0"/>
              <a:t>Postmodernisme</a:t>
            </a:r>
          </a:p>
          <a:p>
            <a:pPr marL="514350" lvl="0" indent="-514350">
              <a:buFont typeface="+mj-lt"/>
              <a:buAutoNum type="arabicPeriod"/>
            </a:pPr>
            <a:r>
              <a:rPr lang="nl-NL" dirty="0"/>
              <a:t>New </a:t>
            </a:r>
            <a:r>
              <a:rPr lang="nl-NL" dirty="0" err="1"/>
              <a:t>sincerity</a:t>
            </a:r>
            <a:endParaRPr lang="nl-NL" dirty="0"/>
          </a:p>
          <a:p>
            <a:pPr marL="514350" lvl="0" indent="-514350">
              <a:buFont typeface="+mj-lt"/>
              <a:buAutoNum type="arabicPeriod"/>
            </a:pPr>
            <a:r>
              <a:rPr lang="nl-NL" dirty="0"/>
              <a:t>Post-ironie</a:t>
            </a:r>
          </a:p>
          <a:p>
            <a:pPr marL="514350" lvl="0" indent="-514350">
              <a:buFont typeface="+mj-lt"/>
              <a:buAutoNum type="arabicPeriod"/>
            </a:pPr>
            <a:r>
              <a:rPr lang="nl-NL" dirty="0"/>
              <a:t>Meta-ironie</a:t>
            </a:r>
          </a:p>
          <a:p>
            <a:endParaRPr lang="nl-NL" dirty="0"/>
          </a:p>
        </p:txBody>
      </p:sp>
    </p:spTree>
    <p:extLst>
      <p:ext uri="{BB962C8B-B14F-4D97-AF65-F5344CB8AC3E}">
        <p14:creationId xmlns:p14="http://schemas.microsoft.com/office/powerpoint/2010/main" val="172627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352A5-841F-435E-9890-67A885F6254B}"/>
              </a:ext>
            </a:extLst>
          </p:cNvPr>
          <p:cNvSpPr>
            <a:spLocks noGrp="1"/>
          </p:cNvSpPr>
          <p:nvPr>
            <p:ph type="title"/>
          </p:nvPr>
        </p:nvSpPr>
        <p:spPr/>
        <p:txBody>
          <a:bodyPr/>
          <a:lstStyle/>
          <a:p>
            <a:r>
              <a:rPr lang="nl-NL" dirty="0"/>
              <a:t>Socratische dialoog</a:t>
            </a:r>
          </a:p>
        </p:txBody>
      </p:sp>
      <p:sp>
        <p:nvSpPr>
          <p:cNvPr id="3" name="Tijdelijke aanduiding voor inhoud 2">
            <a:extLst>
              <a:ext uri="{FF2B5EF4-FFF2-40B4-BE49-F238E27FC236}">
                <a16:creationId xmlns:a16="http://schemas.microsoft.com/office/drawing/2014/main" id="{2C5264D8-9148-40AB-B170-EE5EB2B0E202}"/>
              </a:ext>
            </a:extLst>
          </p:cNvPr>
          <p:cNvSpPr>
            <a:spLocks noGrp="1"/>
          </p:cNvSpPr>
          <p:nvPr>
            <p:ph idx="1"/>
          </p:nvPr>
        </p:nvSpPr>
        <p:spPr/>
        <p:txBody>
          <a:bodyPr/>
          <a:lstStyle/>
          <a:p>
            <a:pPr marL="514350" indent="-514350">
              <a:buFont typeface="+mj-lt"/>
              <a:buAutoNum type="arabicPeriod"/>
            </a:pPr>
            <a:r>
              <a:rPr lang="nl-NL" dirty="0"/>
              <a:t>Ironie: mee gaan onder voorbehoud</a:t>
            </a:r>
          </a:p>
          <a:p>
            <a:pPr marL="514350" indent="-514350">
              <a:buFont typeface="+mj-lt"/>
              <a:buAutoNum type="arabicPeriod"/>
            </a:pPr>
            <a:r>
              <a:rPr lang="nl-NL" dirty="0"/>
              <a:t>Elenchus: op de proef stellen</a:t>
            </a:r>
          </a:p>
          <a:p>
            <a:pPr marL="514350" indent="-514350">
              <a:buFont typeface="+mj-lt"/>
              <a:buAutoNum type="arabicPeriod"/>
            </a:pPr>
            <a:r>
              <a:rPr lang="nl-NL" dirty="0"/>
              <a:t>Anamnese: aannames verhelderen</a:t>
            </a:r>
          </a:p>
          <a:p>
            <a:pPr marL="514350" indent="-514350">
              <a:buFont typeface="+mj-lt"/>
              <a:buAutoNum type="arabicPeriod"/>
            </a:pPr>
            <a:r>
              <a:rPr lang="nl-NL" dirty="0"/>
              <a:t>Maieutiek: zorg om de ander/ begrip van de ander</a:t>
            </a:r>
          </a:p>
          <a:p>
            <a:pPr marL="514350" indent="-514350">
              <a:buFont typeface="+mj-lt"/>
              <a:buAutoNum type="arabicPeriod"/>
            </a:pPr>
            <a:r>
              <a:rPr lang="nl-NL" dirty="0"/>
              <a:t>Hermeneuse: integratie/ gezamenlijke realiteit</a:t>
            </a:r>
          </a:p>
          <a:p>
            <a:endParaRPr lang="nl-NL" dirty="0"/>
          </a:p>
        </p:txBody>
      </p:sp>
    </p:spTree>
    <p:extLst>
      <p:ext uri="{BB962C8B-B14F-4D97-AF65-F5344CB8AC3E}">
        <p14:creationId xmlns:p14="http://schemas.microsoft.com/office/powerpoint/2010/main" val="1708041289"/>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2687</Words>
  <Application>Microsoft Office PowerPoint</Application>
  <PresentationFormat>Breedbeeld</PresentationFormat>
  <Paragraphs>280</Paragraphs>
  <Slides>16</Slides>
  <Notes>16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Calibri Light</vt:lpstr>
      <vt:lpstr>Office Theme</vt:lpstr>
      <vt:lpstr>PowerPoint-presentatie</vt:lpstr>
      <vt:lpstr>PowerPoint-presentatie</vt:lpstr>
      <vt:lpstr>Ironie, sarcasme, cynisme</vt:lpstr>
      <vt:lpstr>Typen</vt:lpstr>
      <vt:lpstr>Vormen</vt:lpstr>
      <vt:lpstr>Ironie</vt:lpstr>
      <vt:lpstr>Arendt: verlossing uit cirkels van betekenis</vt:lpstr>
      <vt:lpstr>Van ding naar meta-ironie</vt:lpstr>
      <vt:lpstr>Socratische dialoog</vt:lpstr>
      <vt:lpstr>Ironie in de filosofie</vt:lpstr>
      <vt:lpstr>Communicatie?</vt:lpstr>
      <vt:lpstr>Betekenis</vt:lpstr>
      <vt:lpstr>Leefwereld</vt:lpstr>
      <vt:lpstr>Communicatie &lt; gedeelde realiteit</vt:lpstr>
      <vt:lpstr>PowerPoint-presentatie</vt:lpstr>
      <vt:lpstr>Valkuilen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Gerard Numan</dc:creator>
  <cp:lastModifiedBy>Gerard Numan</cp:lastModifiedBy>
  <cp:revision>7</cp:revision>
  <dcterms:created xsi:type="dcterms:W3CDTF">2020-02-10T16:24:01Z</dcterms:created>
  <dcterms:modified xsi:type="dcterms:W3CDTF">2020-02-10T17:32:56Z</dcterms:modified>
</cp:coreProperties>
</file>